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6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</p:sldIdLst>
  <p:sldSz cx="18288000" cy="10287000"/>
  <p:notesSz cx="6858000" cy="9144000"/>
  <p:embeddedFontLst>
    <p:embeddedFont>
      <p:font typeface="Poppins" panose="00000500000000000000" pitchFamily="2" charset="-18"/>
      <p:regular r:id="rId14"/>
    </p:embeddedFont>
    <p:embeddedFont>
      <p:font typeface="Poppins Bold" panose="00000800000000000000" charset="-18"/>
      <p:regular r:id="rId15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22" autoAdjust="0"/>
  </p:normalViewPr>
  <p:slideViewPr>
    <p:cSldViewPr>
      <p:cViewPr varScale="1">
        <p:scale>
          <a:sx n="50" d="100"/>
          <a:sy n="50" d="100"/>
        </p:scale>
        <p:origin x="86" y="317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font" Target="fonts/font2.fntdata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1.fntdata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9/17/2025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9/17/2025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9/17/2025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9/17/2025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9/17/2025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9/17/2025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9/17/2025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sv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slideLayout" Target="../slideLayouts/slideLayout7.xml"/><Relationship Id="rId1" Type="http://schemas.openxmlformats.org/officeDocument/2006/relationships/video" Target="https://www.youtube.com/embed/YcpznR0MnNE?feature=oembed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7" Type="http://schemas.openxmlformats.org/officeDocument/2006/relationships/image" Target="../media/image15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7" Type="http://schemas.openxmlformats.org/officeDocument/2006/relationships/image" Target="../media/image21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jpe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sv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beey.io/en/" TargetMode="External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9222" b="-9222"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0" y="-28910"/>
            <a:ext cx="10315910" cy="10315910"/>
          </a:xfrm>
          <a:custGeom>
            <a:avLst/>
            <a:gdLst/>
            <a:ahLst/>
            <a:cxnLst/>
            <a:rect l="l" t="t" r="r" b="b"/>
            <a:pathLst>
              <a:path w="10315910" h="10315910">
                <a:moveTo>
                  <a:pt x="0" y="0"/>
                </a:moveTo>
                <a:lnTo>
                  <a:pt x="10315910" y="0"/>
                </a:lnTo>
                <a:lnTo>
                  <a:pt x="10315910" y="10315910"/>
                </a:lnTo>
                <a:lnTo>
                  <a:pt x="0" y="1031591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7753752" y="403187"/>
            <a:ext cx="3640954" cy="983057"/>
          </a:xfrm>
          <a:custGeom>
            <a:avLst/>
            <a:gdLst/>
            <a:ahLst/>
            <a:cxnLst/>
            <a:rect l="l" t="t" r="r" b="b"/>
            <a:pathLst>
              <a:path w="3640954" h="983057">
                <a:moveTo>
                  <a:pt x="0" y="0"/>
                </a:moveTo>
                <a:lnTo>
                  <a:pt x="3640953" y="0"/>
                </a:lnTo>
                <a:lnTo>
                  <a:pt x="3640953" y="983057"/>
                </a:lnTo>
                <a:lnTo>
                  <a:pt x="0" y="983057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>
            <a:off x="581608" y="224701"/>
            <a:ext cx="4576347" cy="1340028"/>
          </a:xfrm>
          <a:custGeom>
            <a:avLst/>
            <a:gdLst/>
            <a:ahLst/>
            <a:cxnLst/>
            <a:rect l="l" t="t" r="r" b="b"/>
            <a:pathLst>
              <a:path w="4576347" h="1340028">
                <a:moveTo>
                  <a:pt x="0" y="0"/>
                </a:moveTo>
                <a:lnTo>
                  <a:pt x="4576347" y="0"/>
                </a:lnTo>
                <a:lnTo>
                  <a:pt x="4576347" y="1340029"/>
                </a:lnTo>
                <a:lnTo>
                  <a:pt x="0" y="1340029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l="-2830" t="-599" b="-599"/>
            </a:stretch>
          </a:blipFill>
        </p:spPr>
      </p:sp>
      <p:sp>
        <p:nvSpPr>
          <p:cNvPr id="6" name="Freeform 6"/>
          <p:cNvSpPr/>
          <p:nvPr/>
        </p:nvSpPr>
        <p:spPr>
          <a:xfrm>
            <a:off x="5061814" y="122537"/>
            <a:ext cx="2226101" cy="1544358"/>
          </a:xfrm>
          <a:custGeom>
            <a:avLst/>
            <a:gdLst/>
            <a:ahLst/>
            <a:cxnLst/>
            <a:rect l="l" t="t" r="r" b="b"/>
            <a:pathLst>
              <a:path w="2226101" h="1544358">
                <a:moveTo>
                  <a:pt x="0" y="0"/>
                </a:moveTo>
                <a:lnTo>
                  <a:pt x="2226101" y="0"/>
                </a:lnTo>
                <a:lnTo>
                  <a:pt x="2226101" y="1544357"/>
                </a:lnTo>
                <a:lnTo>
                  <a:pt x="0" y="1544357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/>
            </a:stretch>
          </a:blipFill>
        </p:spPr>
      </p:sp>
      <p:sp>
        <p:nvSpPr>
          <p:cNvPr id="7" name="TextBox 7"/>
          <p:cNvSpPr txBox="1"/>
          <p:nvPr/>
        </p:nvSpPr>
        <p:spPr>
          <a:xfrm>
            <a:off x="1028700" y="2341455"/>
            <a:ext cx="7864419" cy="32289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8400"/>
              </a:lnSpc>
            </a:pPr>
            <a:r>
              <a:rPr lang="en-US" sz="6000" b="1">
                <a:solidFill>
                  <a:srgbClr val="E9E94C"/>
                </a:solidFill>
                <a:latin typeface="Poppins Bold"/>
                <a:ea typeface="Poppins Bold"/>
                <a:cs typeface="Poppins Bold"/>
                <a:sym typeface="Poppins Bold"/>
              </a:rPr>
              <a:t>Czech Experience in Videoconferencing in Justice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1028700" y="6825676"/>
            <a:ext cx="7296374" cy="141833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5599"/>
              </a:lnSpc>
            </a:pPr>
            <a:r>
              <a:rPr lang="cs-CZ" sz="3999" dirty="0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rPr>
              <a:t>Ing. Jan Plaček, Ph.D.</a:t>
            </a:r>
            <a:endParaRPr lang="en-US" sz="3999" dirty="0">
              <a:solidFill>
                <a:srgbClr val="FFFFFF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algn="l">
              <a:lnSpc>
                <a:spcPts val="2800"/>
              </a:lnSpc>
            </a:pPr>
            <a:r>
              <a:rPr lang="en-US" sz="2000" dirty="0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rPr>
              <a:t>Department of Informatics,</a:t>
            </a:r>
            <a:br>
              <a:rPr lang="cs-CZ" sz="2000" dirty="0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rPr>
            </a:br>
            <a:r>
              <a:rPr lang="en-US" sz="2000" dirty="0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rPr>
              <a:t>Ministry of Justice of the Czech Republic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9E94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1010649" y="0"/>
            <a:ext cx="10534836" cy="10287000"/>
            <a:chOff x="0" y="0"/>
            <a:chExt cx="8155675" cy="796381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8155675" cy="7963810"/>
            </a:xfrm>
            <a:custGeom>
              <a:avLst/>
              <a:gdLst/>
              <a:ahLst/>
              <a:cxnLst/>
              <a:rect l="l" t="t" r="r" b="b"/>
              <a:pathLst>
                <a:path w="8155675" h="7963810">
                  <a:moveTo>
                    <a:pt x="0" y="0"/>
                  </a:moveTo>
                  <a:lnTo>
                    <a:pt x="8155675" y="0"/>
                  </a:lnTo>
                  <a:lnTo>
                    <a:pt x="8155675" y="7963810"/>
                  </a:lnTo>
                  <a:lnTo>
                    <a:pt x="0" y="7963810"/>
                  </a:lnTo>
                  <a:close/>
                </a:path>
              </a:pathLst>
            </a:custGeom>
            <a:blipFill>
              <a:blip r:embed="rId2"/>
              <a:stretch>
                <a:fillRect l="-12494" r="-12494"/>
              </a:stretch>
            </a:blipFill>
          </p:spPr>
        </p:sp>
      </p:grpSp>
      <p:sp>
        <p:nvSpPr>
          <p:cNvPr id="4" name="TextBox 4"/>
          <p:cNvSpPr txBox="1"/>
          <p:nvPr/>
        </p:nvSpPr>
        <p:spPr>
          <a:xfrm>
            <a:off x="923925" y="1028700"/>
            <a:ext cx="6073801" cy="91252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6540"/>
              </a:lnSpc>
            </a:pPr>
            <a:r>
              <a:rPr lang="en-US" sz="6000" b="1">
                <a:solidFill>
                  <a:srgbClr val="002649"/>
                </a:solidFill>
                <a:latin typeface="Poppins Bold"/>
                <a:ea typeface="Poppins Bold"/>
                <a:cs typeface="Poppins Bold"/>
                <a:sym typeface="Poppins Bold"/>
              </a:rPr>
              <a:t>Future Plans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720337" y="2706688"/>
            <a:ext cx="9528669" cy="48926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539749" lvl="1" indent="-269875" algn="just">
              <a:lnSpc>
                <a:spcPts val="2574"/>
              </a:lnSpc>
              <a:spcBef>
                <a:spcPct val="0"/>
              </a:spcBef>
              <a:buFont typeface="Arial"/>
              <a:buChar char="•"/>
            </a:pPr>
            <a:r>
              <a:rPr lang="en-US" sz="2499" b="1" spc="-87">
                <a:solidFill>
                  <a:srgbClr val="002649"/>
                </a:solidFill>
                <a:latin typeface="Poppins Bold"/>
                <a:ea typeface="Poppins Bold"/>
                <a:cs typeface="Poppins Bold"/>
                <a:sym typeface="Poppins Bold"/>
              </a:rPr>
              <a:t>Portal for plan</a:t>
            </a:r>
            <a:r>
              <a:rPr lang="en-US" sz="2499" b="1" u="none" strike="noStrike" spc="-87">
                <a:solidFill>
                  <a:srgbClr val="002649"/>
                </a:solidFill>
                <a:latin typeface="Poppins Bold"/>
                <a:ea typeface="Poppins Bold"/>
                <a:cs typeface="Poppins Bold"/>
                <a:sym typeface="Poppins Bold"/>
              </a:rPr>
              <a:t>ning calendar (Q4 2025):</a:t>
            </a:r>
          </a:p>
          <a:p>
            <a:pPr algn="just">
              <a:lnSpc>
                <a:spcPts val="2574"/>
              </a:lnSpc>
              <a:spcBef>
                <a:spcPct val="0"/>
              </a:spcBef>
            </a:pPr>
            <a:endParaRPr lang="en-US" sz="2499" b="1" u="none" strike="noStrike" spc="-87">
              <a:solidFill>
                <a:srgbClr val="002649"/>
              </a:solidFill>
              <a:latin typeface="Poppins Bold"/>
              <a:ea typeface="Poppins Bold"/>
              <a:cs typeface="Poppins Bold"/>
              <a:sym typeface="Poppins Bold"/>
            </a:endParaRPr>
          </a:p>
          <a:p>
            <a:pPr marL="1079499" lvl="2" indent="-359833" algn="just">
              <a:lnSpc>
                <a:spcPts val="2574"/>
              </a:lnSpc>
              <a:spcBef>
                <a:spcPct val="0"/>
              </a:spcBef>
              <a:buFont typeface="Arial"/>
              <a:buChar char="⚬"/>
            </a:pPr>
            <a:r>
              <a:rPr lang="en-US" sz="2499" u="none" strike="noStrike" spc="-87">
                <a:solidFill>
                  <a:srgbClr val="002649"/>
                </a:solidFill>
                <a:latin typeface="Poppins"/>
                <a:ea typeface="Poppins"/>
                <a:cs typeface="Poppins"/>
                <a:sym typeface="Poppins"/>
              </a:rPr>
              <a:t>Courtroom/videoconference reservations, integration with Ministry of Interior and Police</a:t>
            </a:r>
          </a:p>
          <a:p>
            <a:pPr algn="just">
              <a:lnSpc>
                <a:spcPts val="2574"/>
              </a:lnSpc>
              <a:spcBef>
                <a:spcPct val="0"/>
              </a:spcBef>
            </a:pPr>
            <a:endParaRPr lang="en-US" sz="2499" u="none" strike="noStrike" spc="-87">
              <a:solidFill>
                <a:srgbClr val="002649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marL="539749" lvl="1" indent="-269875" algn="just">
              <a:lnSpc>
                <a:spcPts val="2574"/>
              </a:lnSpc>
              <a:spcBef>
                <a:spcPct val="0"/>
              </a:spcBef>
              <a:buFont typeface="Arial"/>
              <a:buChar char="•"/>
            </a:pPr>
            <a:r>
              <a:rPr lang="en-US" sz="2499" b="1" u="none" strike="noStrike" spc="-87">
                <a:solidFill>
                  <a:srgbClr val="002649"/>
                </a:solidFill>
                <a:latin typeface="Poppins Bold"/>
                <a:ea typeface="Poppins Bold"/>
                <a:cs typeface="Poppins Bold"/>
                <a:sym typeface="Poppins Bold"/>
              </a:rPr>
              <a:t>Digital Content Management:</a:t>
            </a:r>
          </a:p>
          <a:p>
            <a:pPr algn="just">
              <a:lnSpc>
                <a:spcPts val="2574"/>
              </a:lnSpc>
              <a:spcBef>
                <a:spcPct val="0"/>
              </a:spcBef>
            </a:pPr>
            <a:endParaRPr lang="en-US" sz="2499" b="1" u="none" strike="noStrike" spc="-87">
              <a:solidFill>
                <a:srgbClr val="002649"/>
              </a:solidFill>
              <a:latin typeface="Poppins Bold"/>
              <a:ea typeface="Poppins Bold"/>
              <a:cs typeface="Poppins Bold"/>
              <a:sym typeface="Poppins Bold"/>
            </a:endParaRPr>
          </a:p>
          <a:p>
            <a:pPr marL="1079499" lvl="2" indent="-359833" algn="just">
              <a:lnSpc>
                <a:spcPts val="2574"/>
              </a:lnSpc>
              <a:spcBef>
                <a:spcPct val="0"/>
              </a:spcBef>
              <a:buFont typeface="Arial"/>
              <a:buChar char="⚬"/>
            </a:pPr>
            <a:r>
              <a:rPr lang="en-US" sz="2499" u="none" strike="noStrike" spc="-87">
                <a:solidFill>
                  <a:srgbClr val="002649"/>
                </a:solidFill>
                <a:latin typeface="Poppins"/>
                <a:ea typeface="Poppins"/>
                <a:cs typeface="Poppins"/>
                <a:sym typeface="Poppins"/>
              </a:rPr>
              <a:t>Centralized storage of audio/video recordings</a:t>
            </a:r>
          </a:p>
          <a:p>
            <a:pPr marL="1079499" lvl="2" indent="-359833" algn="just">
              <a:lnSpc>
                <a:spcPts val="2574"/>
              </a:lnSpc>
              <a:spcBef>
                <a:spcPct val="0"/>
              </a:spcBef>
              <a:buFont typeface="Arial"/>
              <a:buChar char="⚬"/>
            </a:pPr>
            <a:r>
              <a:rPr lang="en-US" sz="2499" u="none" strike="noStrike" spc="-87">
                <a:solidFill>
                  <a:srgbClr val="002649"/>
                </a:solidFill>
                <a:latin typeface="Poppins"/>
                <a:ea typeface="Poppins"/>
                <a:cs typeface="Poppins"/>
                <a:sym typeface="Poppins"/>
              </a:rPr>
              <a:t>Secure sharing (links instead of CDs), support for bailiffs</a:t>
            </a:r>
          </a:p>
          <a:p>
            <a:pPr marL="1079499" lvl="2" indent="-359833" algn="just">
              <a:lnSpc>
                <a:spcPts val="2574"/>
              </a:lnSpc>
              <a:spcBef>
                <a:spcPct val="0"/>
              </a:spcBef>
              <a:buFont typeface="Arial"/>
              <a:buChar char="⚬"/>
            </a:pPr>
            <a:r>
              <a:rPr lang="en-US" sz="2499" u="none" strike="noStrike" spc="-87">
                <a:solidFill>
                  <a:srgbClr val="002649"/>
                </a:solidFill>
                <a:latin typeface="Poppins"/>
                <a:ea typeface="Poppins"/>
                <a:cs typeface="Poppins"/>
                <a:sym typeface="Poppins"/>
              </a:rPr>
              <a:t>Integration into newly developed CMS systems</a:t>
            </a:r>
          </a:p>
          <a:p>
            <a:pPr algn="just">
              <a:lnSpc>
                <a:spcPts val="2574"/>
              </a:lnSpc>
              <a:spcBef>
                <a:spcPct val="0"/>
              </a:spcBef>
            </a:pPr>
            <a:endParaRPr lang="en-US" sz="2499" u="none" strike="noStrike" spc="-87">
              <a:solidFill>
                <a:srgbClr val="002649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marL="539749" lvl="1" indent="-269875" algn="just">
              <a:lnSpc>
                <a:spcPts val="2574"/>
              </a:lnSpc>
              <a:spcBef>
                <a:spcPct val="0"/>
              </a:spcBef>
              <a:buFont typeface="Arial"/>
              <a:buChar char="•"/>
            </a:pPr>
            <a:r>
              <a:rPr lang="en-US" sz="2499" b="1" u="none" strike="noStrike" spc="-87">
                <a:solidFill>
                  <a:srgbClr val="002649"/>
                </a:solidFill>
                <a:latin typeface="Poppins Bold"/>
                <a:ea typeface="Poppins Bold"/>
                <a:cs typeface="Poppins Bold"/>
                <a:sym typeface="Poppins Bold"/>
              </a:rPr>
              <a:t>AI in Transcription:</a:t>
            </a:r>
          </a:p>
          <a:p>
            <a:pPr algn="just">
              <a:lnSpc>
                <a:spcPts val="2574"/>
              </a:lnSpc>
              <a:spcBef>
                <a:spcPct val="0"/>
              </a:spcBef>
            </a:pPr>
            <a:endParaRPr lang="en-US" sz="2499" b="1" u="none" strike="noStrike" spc="-87">
              <a:solidFill>
                <a:srgbClr val="002649"/>
              </a:solidFill>
              <a:latin typeface="Poppins Bold"/>
              <a:ea typeface="Poppins Bold"/>
              <a:cs typeface="Poppins Bold"/>
              <a:sym typeface="Poppins Bold"/>
            </a:endParaRPr>
          </a:p>
          <a:p>
            <a:pPr marL="1079499" lvl="2" indent="-359833" algn="just">
              <a:lnSpc>
                <a:spcPts val="2574"/>
              </a:lnSpc>
              <a:spcBef>
                <a:spcPct val="0"/>
              </a:spcBef>
              <a:buFont typeface="Arial"/>
              <a:buChar char="⚬"/>
            </a:pPr>
            <a:r>
              <a:rPr lang="en-US" sz="2499" u="none" strike="noStrike" spc="-87">
                <a:solidFill>
                  <a:srgbClr val="002649"/>
                </a:solidFill>
                <a:latin typeface="Poppins"/>
                <a:ea typeface="Poppins"/>
                <a:cs typeface="Poppins"/>
                <a:sym typeface="Poppins"/>
              </a:rPr>
              <a:t>Goal: 100% accuracy, on-premise processing for security</a:t>
            </a:r>
          </a:p>
          <a:p>
            <a:pPr marL="0" lvl="0" indent="0" algn="just">
              <a:lnSpc>
                <a:spcPts val="2574"/>
              </a:lnSpc>
              <a:spcBef>
                <a:spcPct val="0"/>
              </a:spcBef>
            </a:pPr>
            <a:endParaRPr lang="en-US" sz="2499" u="none" strike="noStrike" spc="-87">
              <a:solidFill>
                <a:srgbClr val="002649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3" name="TextBox 3"/>
          <p:cNvSpPr txBox="1"/>
          <p:nvPr/>
        </p:nvSpPr>
        <p:spPr>
          <a:xfrm>
            <a:off x="4804528" y="2295319"/>
            <a:ext cx="8678945" cy="9956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713"/>
              </a:lnSpc>
            </a:pPr>
            <a:r>
              <a:rPr lang="en-US" sz="7377" b="1">
                <a:solidFill>
                  <a:srgbClr val="E9E94C"/>
                </a:solidFill>
                <a:latin typeface="Poppins Bold"/>
                <a:ea typeface="Poppins Bold"/>
                <a:cs typeface="Poppins Bold"/>
                <a:sym typeface="Poppins Bold"/>
              </a:rPr>
              <a:t>Conclusion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2399874" y="8116849"/>
            <a:ext cx="1403510" cy="23933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677"/>
              </a:lnSpc>
            </a:pPr>
            <a:r>
              <a:rPr lang="en-US" sz="1843" b="1">
                <a:solidFill>
                  <a:srgbClr val="002649"/>
                </a:solidFill>
                <a:latin typeface="Poppins Bold"/>
                <a:ea typeface="Poppins Bold"/>
                <a:cs typeface="Poppins Bold"/>
                <a:sym typeface="Poppins Bold"/>
              </a:rPr>
              <a:t>Neil Tran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1046636" y="3593693"/>
            <a:ext cx="16212664" cy="566460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892464" lvl="1" indent="-446232" algn="l">
              <a:lnSpc>
                <a:spcPts val="6407"/>
              </a:lnSpc>
              <a:buFont typeface="Arial"/>
              <a:buChar char="•"/>
            </a:pPr>
            <a:r>
              <a:rPr lang="en-US" sz="4133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rPr>
              <a:t>Training of court staff in all areas of use is essential</a:t>
            </a:r>
          </a:p>
          <a:p>
            <a:pPr marL="892464" lvl="1" indent="-446232" algn="l">
              <a:lnSpc>
                <a:spcPts val="6407"/>
              </a:lnSpc>
              <a:buFont typeface="Arial"/>
              <a:buChar char="•"/>
            </a:pPr>
            <a:r>
              <a:rPr lang="en-US" sz="4133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rPr>
              <a:t>Variable equipment – static or mobile sets</a:t>
            </a:r>
          </a:p>
          <a:p>
            <a:pPr marL="892464" lvl="1" indent="-446232" algn="l">
              <a:lnSpc>
                <a:spcPts val="6407"/>
              </a:lnSpc>
              <a:buFont typeface="Arial"/>
              <a:buChar char="•"/>
            </a:pPr>
            <a:r>
              <a:rPr lang="en-US" sz="4133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rPr>
              <a:t>Room setup, especially sound conditions, can significantly impact sound quality</a:t>
            </a:r>
          </a:p>
          <a:p>
            <a:pPr marL="892464" lvl="1" indent="-446232" algn="l">
              <a:lnSpc>
                <a:spcPts val="6407"/>
              </a:lnSpc>
              <a:buFont typeface="Arial"/>
              <a:buChar char="•"/>
            </a:pPr>
            <a:r>
              <a:rPr lang="en-US" sz="4133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rPr>
              <a:t>Widespread availability of access points is important for ensuring citizen comfort and accessibility</a:t>
            </a:r>
          </a:p>
          <a:p>
            <a:pPr marL="892464" lvl="1" indent="-446232" algn="l">
              <a:lnSpc>
                <a:spcPts val="6407"/>
              </a:lnSpc>
              <a:buFont typeface="Arial"/>
              <a:buChar char="•"/>
            </a:pPr>
            <a:r>
              <a:rPr lang="en-US" sz="4133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rPr>
              <a:t>Videoconferencing improves overall efficiency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9222" b="-9222"/>
            </a:stretch>
          </a:blipFill>
        </p:spPr>
      </p:sp>
      <p:sp>
        <p:nvSpPr>
          <p:cNvPr id="3" name="TextBox 3"/>
          <p:cNvSpPr txBox="1"/>
          <p:nvPr/>
        </p:nvSpPr>
        <p:spPr>
          <a:xfrm>
            <a:off x="3169157" y="3359264"/>
            <a:ext cx="11949687" cy="225846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6320"/>
              </a:lnSpc>
            </a:pPr>
            <a:r>
              <a:rPr lang="en-US" sz="14972" b="1">
                <a:solidFill>
                  <a:srgbClr val="E9E94C"/>
                </a:solidFill>
                <a:latin typeface="Poppins Bold"/>
                <a:ea typeface="Poppins Bold"/>
                <a:cs typeface="Poppins Bold"/>
                <a:sym typeface="Poppins Bold"/>
              </a:rPr>
              <a:t>Thank You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3169157" y="5751918"/>
            <a:ext cx="11949687" cy="34939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724"/>
              </a:lnSpc>
            </a:pPr>
            <a:r>
              <a:rPr lang="en-US" sz="2499" dirty="0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rPr>
              <a:t>For further inquiries, contact me at </a:t>
            </a:r>
            <a:r>
              <a:rPr lang="cs-CZ" sz="2499" dirty="0" err="1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rPr>
              <a:t>jan.placek</a:t>
            </a:r>
            <a:r>
              <a:rPr lang="en-US" sz="2499" dirty="0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rPr>
              <a:t>@msp.gov.cz</a:t>
            </a:r>
          </a:p>
        </p:txBody>
      </p:sp>
      <p:sp>
        <p:nvSpPr>
          <p:cNvPr id="5" name="Freeform 5"/>
          <p:cNvSpPr/>
          <p:nvPr/>
        </p:nvSpPr>
        <p:spPr>
          <a:xfrm>
            <a:off x="6539335" y="6263093"/>
            <a:ext cx="5209331" cy="1525376"/>
          </a:xfrm>
          <a:custGeom>
            <a:avLst/>
            <a:gdLst/>
            <a:ahLst/>
            <a:cxnLst/>
            <a:rect l="l" t="t" r="r" b="b"/>
            <a:pathLst>
              <a:path w="5209331" h="1525376">
                <a:moveTo>
                  <a:pt x="0" y="0"/>
                </a:moveTo>
                <a:lnTo>
                  <a:pt x="5209330" y="0"/>
                </a:lnTo>
                <a:lnTo>
                  <a:pt x="5209330" y="1525376"/>
                </a:lnTo>
                <a:lnTo>
                  <a:pt x="0" y="1525376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2830" t="-599" b="-599"/>
            </a:stretch>
          </a:blipFill>
        </p:spPr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9E94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2423631" y="3911937"/>
            <a:ext cx="7331910" cy="36225"/>
          </a:xfrm>
          <a:prstGeom prst="line">
            <a:avLst/>
          </a:prstGeom>
          <a:ln w="38100" cap="flat">
            <a:solidFill>
              <a:srgbClr val="002649"/>
            </a:solidFill>
            <a:prstDash val="solid"/>
            <a:headEnd type="none" w="sm" len="sm"/>
            <a:tailEnd type="none" w="sm" len="sm"/>
          </a:ln>
        </p:spPr>
      </p:sp>
      <p:grpSp>
        <p:nvGrpSpPr>
          <p:cNvPr id="3" name="Group 3"/>
          <p:cNvGrpSpPr/>
          <p:nvPr/>
        </p:nvGrpSpPr>
        <p:grpSpPr>
          <a:xfrm>
            <a:off x="2044107" y="3721236"/>
            <a:ext cx="379526" cy="379526"/>
            <a:chOff x="0" y="0"/>
            <a:chExt cx="812800" cy="812800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2649"/>
            </a:solidFill>
          </p:spPr>
        </p:sp>
        <p:sp>
          <p:nvSpPr>
            <p:cNvPr id="5" name="TextBox 5"/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874"/>
                </a:lnSpc>
              </a:pPr>
              <a:endParaRPr/>
            </a:p>
          </p:txBody>
        </p:sp>
      </p:grpSp>
      <p:grpSp>
        <p:nvGrpSpPr>
          <p:cNvPr id="6" name="Group 6"/>
          <p:cNvGrpSpPr/>
          <p:nvPr/>
        </p:nvGrpSpPr>
        <p:grpSpPr>
          <a:xfrm>
            <a:off x="12306272" y="-213554"/>
            <a:ext cx="6564247" cy="10500554"/>
            <a:chOff x="0" y="0"/>
            <a:chExt cx="1563648" cy="2501303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1563648" cy="2501304"/>
            </a:xfrm>
            <a:custGeom>
              <a:avLst/>
              <a:gdLst/>
              <a:ahLst/>
              <a:cxnLst/>
              <a:rect l="l" t="t" r="r" b="b"/>
              <a:pathLst>
                <a:path w="1563648" h="2501304">
                  <a:moveTo>
                    <a:pt x="0" y="0"/>
                  </a:moveTo>
                  <a:lnTo>
                    <a:pt x="1563648" y="0"/>
                  </a:lnTo>
                  <a:lnTo>
                    <a:pt x="1563648" y="2501304"/>
                  </a:lnTo>
                  <a:lnTo>
                    <a:pt x="0" y="2501304"/>
                  </a:lnTo>
                  <a:close/>
                </a:path>
              </a:pathLst>
            </a:custGeom>
            <a:blipFill>
              <a:blip r:embed="rId2"/>
              <a:stretch>
                <a:fillRect l="-3288" r="-3288"/>
              </a:stretch>
            </a:blipFill>
          </p:spPr>
        </p:sp>
      </p:grpSp>
      <p:grpSp>
        <p:nvGrpSpPr>
          <p:cNvPr id="8" name="Group 8"/>
          <p:cNvGrpSpPr/>
          <p:nvPr/>
        </p:nvGrpSpPr>
        <p:grpSpPr>
          <a:xfrm>
            <a:off x="5130810" y="3740286"/>
            <a:ext cx="379526" cy="379526"/>
            <a:chOff x="0" y="0"/>
            <a:chExt cx="812800" cy="812800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2649"/>
            </a:solidFill>
          </p:spPr>
        </p:sp>
        <p:sp>
          <p:nvSpPr>
            <p:cNvPr id="10" name="TextBox 10"/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874"/>
                </a:lnSpc>
              </a:pPr>
              <a:endParaRPr/>
            </a:p>
          </p:txBody>
        </p:sp>
      </p:grpSp>
      <p:grpSp>
        <p:nvGrpSpPr>
          <p:cNvPr id="11" name="Group 11"/>
          <p:cNvGrpSpPr/>
          <p:nvPr/>
        </p:nvGrpSpPr>
        <p:grpSpPr>
          <a:xfrm>
            <a:off x="9755539" y="3759336"/>
            <a:ext cx="379526" cy="379526"/>
            <a:chOff x="0" y="0"/>
            <a:chExt cx="812800" cy="812800"/>
          </a:xfrm>
        </p:grpSpPr>
        <p:sp>
          <p:nvSpPr>
            <p:cNvPr id="12" name="Freeform 12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2649"/>
            </a:solidFill>
          </p:spPr>
        </p:sp>
        <p:sp>
          <p:nvSpPr>
            <p:cNvPr id="13" name="TextBox 13"/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874"/>
                </a:lnSpc>
              </a:pPr>
              <a:endParaRPr/>
            </a:p>
          </p:txBody>
        </p:sp>
      </p:grpSp>
      <p:sp>
        <p:nvSpPr>
          <p:cNvPr id="14" name="TextBox 14"/>
          <p:cNvSpPr txBox="1"/>
          <p:nvPr/>
        </p:nvSpPr>
        <p:spPr>
          <a:xfrm>
            <a:off x="1028700" y="763479"/>
            <a:ext cx="10663314" cy="87058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6120"/>
              </a:lnSpc>
            </a:pPr>
            <a:r>
              <a:rPr lang="en-US" sz="6000" b="1">
                <a:solidFill>
                  <a:srgbClr val="002649"/>
                </a:solidFill>
                <a:latin typeface="Poppins Bold"/>
                <a:ea typeface="Poppins Bold"/>
                <a:cs typeface="Poppins Bold"/>
                <a:sym typeface="Poppins Bold"/>
              </a:rPr>
              <a:t>Our timeline</a:t>
            </a:r>
          </a:p>
        </p:txBody>
      </p:sp>
      <p:sp>
        <p:nvSpPr>
          <p:cNvPr id="15" name="TextBox 15"/>
          <p:cNvSpPr txBox="1"/>
          <p:nvPr/>
        </p:nvSpPr>
        <p:spPr>
          <a:xfrm>
            <a:off x="1028700" y="4881187"/>
            <a:ext cx="2735243" cy="2908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2060"/>
              </a:lnSpc>
              <a:spcBef>
                <a:spcPct val="0"/>
              </a:spcBef>
            </a:pPr>
            <a:r>
              <a:rPr lang="en-US" sz="2000" spc="-70">
                <a:solidFill>
                  <a:srgbClr val="002649"/>
                </a:solidFill>
                <a:latin typeface="Poppins"/>
                <a:ea typeface="Poppins"/>
                <a:cs typeface="Poppins"/>
                <a:sym typeface="Poppins"/>
              </a:rPr>
              <a:t>First pilot projects</a:t>
            </a:r>
          </a:p>
        </p:txBody>
      </p:sp>
      <p:sp>
        <p:nvSpPr>
          <p:cNvPr id="16" name="TextBox 16"/>
          <p:cNvSpPr txBox="1"/>
          <p:nvPr/>
        </p:nvSpPr>
        <p:spPr>
          <a:xfrm>
            <a:off x="3937143" y="4881187"/>
            <a:ext cx="2735243" cy="8051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2059"/>
              </a:lnSpc>
              <a:spcBef>
                <a:spcPct val="0"/>
              </a:spcBef>
            </a:pPr>
            <a:r>
              <a:rPr lang="en-US" sz="1999" spc="-69">
                <a:solidFill>
                  <a:srgbClr val="002649"/>
                </a:solidFill>
                <a:latin typeface="Poppins"/>
                <a:ea typeface="Poppins"/>
                <a:cs typeface="Poppins"/>
                <a:sym typeface="Poppins"/>
              </a:rPr>
              <a:t>Ex</a:t>
            </a:r>
            <a:r>
              <a:rPr lang="en-US" sz="1999" u="none" strike="noStrike" spc="-69">
                <a:solidFill>
                  <a:srgbClr val="002649"/>
                </a:solidFill>
                <a:latin typeface="Poppins"/>
                <a:ea typeface="Poppins"/>
                <a:cs typeface="Poppins"/>
                <a:sym typeface="Poppins"/>
              </a:rPr>
              <a:t>pansion to Cisco devices and WebEx platform</a:t>
            </a:r>
          </a:p>
        </p:txBody>
      </p:sp>
      <p:sp>
        <p:nvSpPr>
          <p:cNvPr id="17" name="TextBox 17"/>
          <p:cNvSpPr txBox="1"/>
          <p:nvPr/>
        </p:nvSpPr>
        <p:spPr>
          <a:xfrm>
            <a:off x="1408315" y="4278256"/>
            <a:ext cx="1651110" cy="43744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3147"/>
              </a:lnSpc>
              <a:spcBef>
                <a:spcPct val="0"/>
              </a:spcBef>
            </a:pPr>
            <a:r>
              <a:rPr lang="en-US" sz="3055" b="1" spc="-106">
                <a:solidFill>
                  <a:srgbClr val="002649"/>
                </a:solidFill>
                <a:latin typeface="Poppins Bold"/>
                <a:ea typeface="Poppins Bold"/>
                <a:cs typeface="Poppins Bold"/>
                <a:sym typeface="Poppins Bold"/>
              </a:rPr>
              <a:t>2012</a:t>
            </a:r>
          </a:p>
        </p:txBody>
      </p:sp>
      <p:sp>
        <p:nvSpPr>
          <p:cNvPr id="18" name="TextBox 18"/>
          <p:cNvSpPr txBox="1"/>
          <p:nvPr/>
        </p:nvSpPr>
        <p:spPr>
          <a:xfrm>
            <a:off x="4479210" y="4278256"/>
            <a:ext cx="1651110" cy="43744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3147"/>
              </a:lnSpc>
              <a:spcBef>
                <a:spcPct val="0"/>
              </a:spcBef>
            </a:pPr>
            <a:r>
              <a:rPr lang="en-US" sz="3055" b="1" spc="-106">
                <a:solidFill>
                  <a:srgbClr val="002649"/>
                </a:solidFill>
                <a:latin typeface="Poppins Bold"/>
                <a:ea typeface="Poppins Bold"/>
                <a:cs typeface="Poppins Bold"/>
                <a:sym typeface="Poppins Bold"/>
              </a:rPr>
              <a:t>2019</a:t>
            </a:r>
          </a:p>
        </p:txBody>
      </p:sp>
      <p:grpSp>
        <p:nvGrpSpPr>
          <p:cNvPr id="19" name="Group 19"/>
          <p:cNvGrpSpPr/>
          <p:nvPr/>
        </p:nvGrpSpPr>
        <p:grpSpPr>
          <a:xfrm>
            <a:off x="3587458" y="3703011"/>
            <a:ext cx="379526" cy="379526"/>
            <a:chOff x="0" y="0"/>
            <a:chExt cx="812800" cy="812800"/>
          </a:xfrm>
        </p:grpSpPr>
        <p:sp>
          <p:nvSpPr>
            <p:cNvPr id="20" name="Freeform 20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2649"/>
            </a:solidFill>
          </p:spPr>
        </p:sp>
        <p:sp>
          <p:nvSpPr>
            <p:cNvPr id="21" name="TextBox 21"/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874"/>
                </a:lnSpc>
              </a:pPr>
              <a:endParaRPr/>
            </a:p>
          </p:txBody>
        </p:sp>
      </p:grpSp>
      <p:grpSp>
        <p:nvGrpSpPr>
          <p:cNvPr id="22" name="Group 22"/>
          <p:cNvGrpSpPr/>
          <p:nvPr/>
        </p:nvGrpSpPr>
        <p:grpSpPr>
          <a:xfrm>
            <a:off x="8213962" y="3740286"/>
            <a:ext cx="379526" cy="379526"/>
            <a:chOff x="0" y="0"/>
            <a:chExt cx="812800" cy="812800"/>
          </a:xfrm>
        </p:grpSpPr>
        <p:sp>
          <p:nvSpPr>
            <p:cNvPr id="23" name="Freeform 23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2649"/>
            </a:solidFill>
          </p:spPr>
        </p:sp>
        <p:sp>
          <p:nvSpPr>
            <p:cNvPr id="24" name="TextBox 24"/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874"/>
                </a:lnSpc>
              </a:pPr>
              <a:endParaRPr/>
            </a:p>
          </p:txBody>
        </p:sp>
      </p:grpSp>
      <p:sp>
        <p:nvSpPr>
          <p:cNvPr id="25" name="TextBox 25"/>
          <p:cNvSpPr txBox="1"/>
          <p:nvPr/>
        </p:nvSpPr>
        <p:spPr>
          <a:xfrm>
            <a:off x="2409600" y="2377014"/>
            <a:ext cx="2735243" cy="2908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2060"/>
              </a:lnSpc>
              <a:spcBef>
                <a:spcPct val="0"/>
              </a:spcBef>
            </a:pPr>
            <a:r>
              <a:rPr lang="en-US" sz="2000" spc="-70">
                <a:solidFill>
                  <a:srgbClr val="002649"/>
                </a:solidFill>
                <a:latin typeface="Poppins"/>
                <a:ea typeface="Poppins"/>
                <a:cs typeface="Poppins"/>
                <a:sym typeface="Poppins"/>
              </a:rPr>
              <a:t>First Polycom devices</a:t>
            </a:r>
          </a:p>
        </p:txBody>
      </p:sp>
      <p:sp>
        <p:nvSpPr>
          <p:cNvPr id="26" name="TextBox 26"/>
          <p:cNvSpPr txBox="1"/>
          <p:nvPr/>
        </p:nvSpPr>
        <p:spPr>
          <a:xfrm>
            <a:off x="2951667" y="3087073"/>
            <a:ext cx="1651110" cy="43744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3147"/>
              </a:lnSpc>
              <a:spcBef>
                <a:spcPct val="0"/>
              </a:spcBef>
            </a:pPr>
            <a:r>
              <a:rPr lang="en-US" sz="3055" b="1" spc="-106">
                <a:solidFill>
                  <a:srgbClr val="002649"/>
                </a:solidFill>
                <a:latin typeface="Poppins Bold"/>
                <a:ea typeface="Poppins Bold"/>
                <a:cs typeface="Poppins Bold"/>
                <a:sym typeface="Poppins Bold"/>
              </a:rPr>
              <a:t>2016</a:t>
            </a:r>
          </a:p>
        </p:txBody>
      </p:sp>
      <p:grpSp>
        <p:nvGrpSpPr>
          <p:cNvPr id="27" name="Group 27"/>
          <p:cNvGrpSpPr/>
          <p:nvPr/>
        </p:nvGrpSpPr>
        <p:grpSpPr>
          <a:xfrm>
            <a:off x="6672386" y="3740286"/>
            <a:ext cx="379526" cy="379526"/>
            <a:chOff x="0" y="0"/>
            <a:chExt cx="812800" cy="812800"/>
          </a:xfrm>
        </p:grpSpPr>
        <p:sp>
          <p:nvSpPr>
            <p:cNvPr id="28" name="Freeform 28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2649"/>
            </a:solidFill>
          </p:spPr>
        </p:sp>
        <p:sp>
          <p:nvSpPr>
            <p:cNvPr id="29" name="TextBox 29"/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874"/>
                </a:lnSpc>
              </a:pPr>
              <a:endParaRPr/>
            </a:p>
          </p:txBody>
        </p:sp>
      </p:grpSp>
      <p:sp>
        <p:nvSpPr>
          <p:cNvPr id="30" name="TextBox 30"/>
          <p:cNvSpPr txBox="1"/>
          <p:nvPr/>
        </p:nvSpPr>
        <p:spPr>
          <a:xfrm>
            <a:off x="5336381" y="2398632"/>
            <a:ext cx="3083153" cy="5480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2060"/>
              </a:lnSpc>
              <a:spcBef>
                <a:spcPct val="0"/>
              </a:spcBef>
            </a:pPr>
            <a:r>
              <a:rPr lang="en-US" sz="2000" spc="-70">
                <a:solidFill>
                  <a:srgbClr val="002649"/>
                </a:solidFill>
                <a:latin typeface="Poppins"/>
                <a:ea typeface="Poppins"/>
                <a:cs typeface="Poppins"/>
                <a:sym typeface="Poppins"/>
              </a:rPr>
              <a:t>First ⅓ of electronic courtrooms, First PolPoint</a:t>
            </a:r>
          </a:p>
        </p:txBody>
      </p:sp>
      <p:sp>
        <p:nvSpPr>
          <p:cNvPr id="31" name="TextBox 31"/>
          <p:cNvSpPr txBox="1"/>
          <p:nvPr/>
        </p:nvSpPr>
        <p:spPr>
          <a:xfrm>
            <a:off x="6052402" y="3087073"/>
            <a:ext cx="1651110" cy="43744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3147"/>
              </a:lnSpc>
              <a:spcBef>
                <a:spcPct val="0"/>
              </a:spcBef>
            </a:pPr>
            <a:r>
              <a:rPr lang="en-US" sz="3055" b="1" spc="-106">
                <a:solidFill>
                  <a:srgbClr val="002649"/>
                </a:solidFill>
                <a:latin typeface="Poppins Bold"/>
                <a:ea typeface="Poppins Bold"/>
                <a:cs typeface="Poppins Bold"/>
                <a:sym typeface="Poppins Bold"/>
              </a:rPr>
              <a:t>2020</a:t>
            </a:r>
          </a:p>
        </p:txBody>
      </p:sp>
      <p:sp>
        <p:nvSpPr>
          <p:cNvPr id="32" name="TextBox 32"/>
          <p:cNvSpPr txBox="1"/>
          <p:nvPr/>
        </p:nvSpPr>
        <p:spPr>
          <a:xfrm>
            <a:off x="7036104" y="4881187"/>
            <a:ext cx="2735243" cy="2908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2059"/>
              </a:lnSpc>
              <a:spcBef>
                <a:spcPct val="0"/>
              </a:spcBef>
            </a:pPr>
            <a:r>
              <a:rPr lang="en-US" sz="1999" spc="-69">
                <a:solidFill>
                  <a:srgbClr val="002649"/>
                </a:solidFill>
                <a:latin typeface="Poppins"/>
                <a:ea typeface="Poppins"/>
                <a:cs typeface="Poppins"/>
                <a:sym typeface="Poppins"/>
              </a:rPr>
              <a:t>1200 rooms completed</a:t>
            </a:r>
          </a:p>
        </p:txBody>
      </p:sp>
      <p:sp>
        <p:nvSpPr>
          <p:cNvPr id="33" name="TextBox 33"/>
          <p:cNvSpPr txBox="1"/>
          <p:nvPr/>
        </p:nvSpPr>
        <p:spPr>
          <a:xfrm>
            <a:off x="7578171" y="4278256"/>
            <a:ext cx="1651110" cy="43744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3147"/>
              </a:lnSpc>
              <a:spcBef>
                <a:spcPct val="0"/>
              </a:spcBef>
            </a:pPr>
            <a:r>
              <a:rPr lang="en-US" sz="3055" b="1" spc="-106">
                <a:solidFill>
                  <a:srgbClr val="002649"/>
                </a:solidFill>
                <a:latin typeface="Poppins Bold"/>
                <a:ea typeface="Poppins Bold"/>
                <a:cs typeface="Poppins Bold"/>
                <a:sym typeface="Poppins Bold"/>
              </a:rPr>
              <a:t>2023</a:t>
            </a:r>
          </a:p>
        </p:txBody>
      </p:sp>
      <p:sp>
        <p:nvSpPr>
          <p:cNvPr id="34" name="TextBox 34"/>
          <p:cNvSpPr txBox="1"/>
          <p:nvPr/>
        </p:nvSpPr>
        <p:spPr>
          <a:xfrm>
            <a:off x="8607529" y="2377069"/>
            <a:ext cx="2735243" cy="5480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2060"/>
              </a:lnSpc>
              <a:spcBef>
                <a:spcPct val="0"/>
              </a:spcBef>
            </a:pPr>
            <a:r>
              <a:rPr lang="en-US" sz="2000" spc="-70">
                <a:solidFill>
                  <a:srgbClr val="002649"/>
                </a:solidFill>
                <a:latin typeface="Poppins"/>
                <a:ea typeface="Poppins"/>
                <a:cs typeface="Poppins"/>
                <a:sym typeface="Poppins"/>
              </a:rPr>
              <a:t>BEEY speech-to-text, auto-echo-canceling</a:t>
            </a:r>
          </a:p>
        </p:txBody>
      </p:sp>
      <p:sp>
        <p:nvSpPr>
          <p:cNvPr id="35" name="TextBox 35"/>
          <p:cNvSpPr txBox="1"/>
          <p:nvPr/>
        </p:nvSpPr>
        <p:spPr>
          <a:xfrm>
            <a:off x="9119747" y="3088974"/>
            <a:ext cx="1651110" cy="43744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3147"/>
              </a:lnSpc>
              <a:spcBef>
                <a:spcPct val="0"/>
              </a:spcBef>
            </a:pPr>
            <a:r>
              <a:rPr lang="en-US" sz="3055" b="1" spc="-106">
                <a:solidFill>
                  <a:srgbClr val="002649"/>
                </a:solidFill>
                <a:latin typeface="Poppins Bold"/>
                <a:ea typeface="Poppins Bold"/>
                <a:cs typeface="Poppins Bold"/>
                <a:sym typeface="Poppins Bold"/>
              </a:rPr>
              <a:t>2024</a:t>
            </a:r>
          </a:p>
        </p:txBody>
      </p:sp>
      <p:sp>
        <p:nvSpPr>
          <p:cNvPr id="36" name="TextBox 36"/>
          <p:cNvSpPr txBox="1"/>
          <p:nvPr/>
        </p:nvSpPr>
        <p:spPr>
          <a:xfrm>
            <a:off x="4986361" y="7239023"/>
            <a:ext cx="7070200" cy="228218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2580"/>
              </a:lnSpc>
            </a:pPr>
            <a:r>
              <a:rPr lang="en-US" sz="2000" spc="-110">
                <a:solidFill>
                  <a:srgbClr val="002649"/>
                </a:solidFill>
                <a:latin typeface="Poppins"/>
                <a:ea typeface="Poppins"/>
                <a:cs typeface="Poppins"/>
                <a:sym typeface="Poppins"/>
              </a:rPr>
              <a:t>Modernized facilities with touchscreens and digital recordings</a:t>
            </a:r>
          </a:p>
          <a:p>
            <a:pPr algn="l">
              <a:lnSpc>
                <a:spcPts val="2580"/>
              </a:lnSpc>
            </a:pPr>
            <a:endParaRPr lang="en-US" sz="2000" spc="-110">
              <a:solidFill>
                <a:srgbClr val="002649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algn="l">
              <a:lnSpc>
                <a:spcPts val="2580"/>
              </a:lnSpc>
            </a:pPr>
            <a:r>
              <a:rPr lang="en-US" sz="2000" spc="-110">
                <a:solidFill>
                  <a:srgbClr val="002649"/>
                </a:solidFill>
                <a:latin typeface="Poppins"/>
                <a:ea typeface="Poppins"/>
                <a:cs typeface="Poppins"/>
                <a:sym typeface="Poppins"/>
              </a:rPr>
              <a:t>Largest system in the Czech Republic ( 578 devices) </a:t>
            </a:r>
          </a:p>
          <a:p>
            <a:pPr algn="l">
              <a:lnSpc>
                <a:spcPts val="2580"/>
              </a:lnSpc>
            </a:pPr>
            <a:endParaRPr lang="en-US" sz="2000" spc="-110">
              <a:solidFill>
                <a:srgbClr val="002649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algn="l">
              <a:lnSpc>
                <a:spcPts val="2580"/>
              </a:lnSpc>
            </a:pPr>
            <a:r>
              <a:rPr lang="en-US" sz="2000" spc="-110">
                <a:solidFill>
                  <a:srgbClr val="002649"/>
                </a:solidFill>
                <a:latin typeface="Poppins"/>
                <a:ea typeface="Poppins"/>
                <a:cs typeface="Poppins"/>
                <a:sym typeface="Poppins"/>
              </a:rPr>
              <a:t>On-premise automatic transcription of audio</a:t>
            </a:r>
          </a:p>
          <a:p>
            <a:pPr algn="l">
              <a:lnSpc>
                <a:spcPts val="2580"/>
              </a:lnSpc>
            </a:pPr>
            <a:endParaRPr lang="en-US" sz="2000" spc="-110">
              <a:solidFill>
                <a:srgbClr val="002649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algn="l">
              <a:lnSpc>
                <a:spcPts val="2580"/>
              </a:lnSpc>
            </a:pPr>
            <a:r>
              <a:rPr lang="en-US" sz="2000" spc="-110">
                <a:solidFill>
                  <a:srgbClr val="002649"/>
                </a:solidFill>
                <a:latin typeface="Poppins"/>
                <a:ea typeface="Poppins"/>
                <a:cs typeface="Poppins"/>
                <a:sym typeface="Poppins"/>
              </a:rPr>
              <a:t>A New Way to Communicate with the Police and Courts</a:t>
            </a:r>
          </a:p>
        </p:txBody>
      </p:sp>
      <p:sp>
        <p:nvSpPr>
          <p:cNvPr id="37" name="TextBox 37"/>
          <p:cNvSpPr txBox="1"/>
          <p:nvPr/>
        </p:nvSpPr>
        <p:spPr>
          <a:xfrm>
            <a:off x="1154507" y="7239023"/>
            <a:ext cx="3694308" cy="228218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2581"/>
              </a:lnSpc>
            </a:pPr>
            <a:r>
              <a:rPr lang="en-US" sz="2000" b="1" spc="-110">
                <a:solidFill>
                  <a:srgbClr val="002649"/>
                </a:solidFill>
                <a:latin typeface="Poppins Bold"/>
                <a:ea typeface="Poppins Bold"/>
                <a:cs typeface="Poppins Bold"/>
                <a:sym typeface="Poppins Bold"/>
              </a:rPr>
              <a:t>Electronic Courtrooms:</a:t>
            </a:r>
          </a:p>
          <a:p>
            <a:pPr algn="l">
              <a:lnSpc>
                <a:spcPts val="2581"/>
              </a:lnSpc>
            </a:pPr>
            <a:endParaRPr lang="en-US" sz="2000" b="1" spc="-110">
              <a:solidFill>
                <a:srgbClr val="002649"/>
              </a:solidFill>
              <a:latin typeface="Poppins Bold"/>
              <a:ea typeface="Poppins Bold"/>
              <a:cs typeface="Poppins Bold"/>
              <a:sym typeface="Poppins Bold"/>
            </a:endParaRPr>
          </a:p>
          <a:p>
            <a:pPr algn="l">
              <a:lnSpc>
                <a:spcPts val="2581"/>
              </a:lnSpc>
            </a:pPr>
            <a:r>
              <a:rPr lang="en-US" sz="2000" b="1" spc="-110">
                <a:solidFill>
                  <a:srgbClr val="002649"/>
                </a:solidFill>
                <a:latin typeface="Poppins Bold"/>
                <a:ea typeface="Poppins Bold"/>
                <a:cs typeface="Poppins Bold"/>
                <a:sym typeface="Poppins Bold"/>
              </a:rPr>
              <a:t>Videoconferencing Expansion:</a:t>
            </a:r>
          </a:p>
          <a:p>
            <a:pPr algn="l">
              <a:lnSpc>
                <a:spcPts val="2581"/>
              </a:lnSpc>
            </a:pPr>
            <a:endParaRPr lang="en-US" sz="2000" b="1" spc="-110">
              <a:solidFill>
                <a:srgbClr val="002649"/>
              </a:solidFill>
              <a:latin typeface="Poppins Bold"/>
              <a:ea typeface="Poppins Bold"/>
              <a:cs typeface="Poppins Bold"/>
              <a:sym typeface="Poppins Bold"/>
            </a:endParaRPr>
          </a:p>
          <a:p>
            <a:pPr algn="l">
              <a:lnSpc>
                <a:spcPts val="2581"/>
              </a:lnSpc>
            </a:pPr>
            <a:r>
              <a:rPr lang="en-US" sz="2000" b="1" spc="-110">
                <a:solidFill>
                  <a:srgbClr val="002649"/>
                </a:solidFill>
                <a:latin typeface="Poppins Bold"/>
                <a:ea typeface="Poppins Bold"/>
                <a:cs typeface="Poppins Bold"/>
                <a:sym typeface="Poppins Bold"/>
              </a:rPr>
              <a:t>Beey Application:</a:t>
            </a:r>
            <a:r>
              <a:rPr lang="en-US" sz="2000" spc="-110">
                <a:solidFill>
                  <a:srgbClr val="002649"/>
                </a:solidFill>
                <a:latin typeface="Poppins"/>
                <a:ea typeface="Poppins"/>
                <a:cs typeface="Poppins"/>
                <a:sym typeface="Poppins"/>
              </a:rPr>
              <a:t>              </a:t>
            </a:r>
          </a:p>
          <a:p>
            <a:pPr algn="l">
              <a:lnSpc>
                <a:spcPts val="2581"/>
              </a:lnSpc>
            </a:pPr>
            <a:endParaRPr lang="en-US" sz="2000" spc="-110">
              <a:solidFill>
                <a:srgbClr val="002649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algn="l">
              <a:lnSpc>
                <a:spcPts val="2581"/>
              </a:lnSpc>
            </a:pPr>
            <a:r>
              <a:rPr lang="en-US" sz="2000" b="1" spc="-110">
                <a:solidFill>
                  <a:srgbClr val="002649"/>
                </a:solidFill>
                <a:latin typeface="Poppins Bold"/>
                <a:ea typeface="Poppins Bold"/>
                <a:cs typeface="Poppins Bold"/>
                <a:sym typeface="Poppins Bold"/>
              </a:rPr>
              <a:t>PolPoints:</a:t>
            </a:r>
            <a:r>
              <a:rPr lang="en-US" sz="2000" spc="-110">
                <a:solidFill>
                  <a:srgbClr val="002649"/>
                </a:solidFill>
                <a:latin typeface="Poppins"/>
                <a:ea typeface="Poppins"/>
                <a:cs typeface="Poppins"/>
                <a:sym typeface="Poppins"/>
              </a:rPr>
              <a:t> </a:t>
            </a:r>
          </a:p>
        </p:txBody>
      </p:sp>
      <p:sp>
        <p:nvSpPr>
          <p:cNvPr id="38" name="TextBox 38"/>
          <p:cNvSpPr txBox="1"/>
          <p:nvPr/>
        </p:nvSpPr>
        <p:spPr>
          <a:xfrm>
            <a:off x="1154507" y="6505598"/>
            <a:ext cx="10663314" cy="42100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060"/>
              </a:lnSpc>
            </a:pPr>
            <a:r>
              <a:rPr lang="en-US" sz="3000" b="1">
                <a:solidFill>
                  <a:srgbClr val="002649"/>
                </a:solidFill>
                <a:latin typeface="Poppins Bold"/>
                <a:ea typeface="Poppins Bold"/>
                <a:cs typeface="Poppins Bold"/>
                <a:sym typeface="Poppins Bold"/>
              </a:rPr>
              <a:t>Key digitalization projects for videoconferencing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9E94C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826F8E8-640B-3BFE-7074-05CA0CDEB70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Online médium 38" title="JUSTICE VIDEOKONFERENCE, EN">
            <a:hlinkClick r:id="" action="ppaction://media"/>
            <a:extLst>
              <a:ext uri="{FF2B5EF4-FFF2-40B4-BE49-F238E27FC236}">
                <a16:creationId xmlns:a16="http://schemas.microsoft.com/office/drawing/2014/main" id="{542276AF-DA1C-5C91-11B6-D228A2D28854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217064" y="103500"/>
            <a:ext cx="17853873" cy="100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03130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9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0"/>
            <a:ext cx="4515627" cy="10287000"/>
            <a:chOff x="0" y="0"/>
            <a:chExt cx="1189301" cy="2709333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1189301" cy="2709333"/>
            </a:xfrm>
            <a:custGeom>
              <a:avLst/>
              <a:gdLst/>
              <a:ahLst/>
              <a:cxnLst/>
              <a:rect l="l" t="t" r="r" b="b"/>
              <a:pathLst>
                <a:path w="1189301" h="2709333">
                  <a:moveTo>
                    <a:pt x="0" y="0"/>
                  </a:moveTo>
                  <a:lnTo>
                    <a:pt x="1189301" y="0"/>
                  </a:lnTo>
                  <a:lnTo>
                    <a:pt x="1189301" y="2709333"/>
                  </a:lnTo>
                  <a:lnTo>
                    <a:pt x="0" y="2709333"/>
                  </a:lnTo>
                  <a:close/>
                </a:path>
              </a:pathLst>
            </a:custGeom>
            <a:solidFill>
              <a:srgbClr val="002649"/>
            </a:solidFill>
          </p:spPr>
        </p:sp>
        <p:sp>
          <p:nvSpPr>
            <p:cNvPr id="4" name="TextBox 4"/>
            <p:cNvSpPr txBox="1"/>
            <p:nvPr/>
          </p:nvSpPr>
          <p:spPr>
            <a:xfrm>
              <a:off x="0" y="-19050"/>
              <a:ext cx="1189301" cy="272838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874"/>
                </a:lnSpc>
              </a:pPr>
              <a:endParaRPr/>
            </a:p>
          </p:txBody>
        </p:sp>
      </p:grpSp>
      <p:grpSp>
        <p:nvGrpSpPr>
          <p:cNvPr id="5" name="Group 5"/>
          <p:cNvGrpSpPr/>
          <p:nvPr/>
        </p:nvGrpSpPr>
        <p:grpSpPr>
          <a:xfrm>
            <a:off x="2285169" y="0"/>
            <a:ext cx="16002831" cy="10287000"/>
            <a:chOff x="0" y="0"/>
            <a:chExt cx="2479257" cy="1593725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2479257" cy="1593725"/>
            </a:xfrm>
            <a:custGeom>
              <a:avLst/>
              <a:gdLst/>
              <a:ahLst/>
              <a:cxnLst/>
              <a:rect l="l" t="t" r="r" b="b"/>
              <a:pathLst>
                <a:path w="2479257" h="1593725">
                  <a:moveTo>
                    <a:pt x="0" y="0"/>
                  </a:moveTo>
                  <a:lnTo>
                    <a:pt x="2479257" y="0"/>
                  </a:lnTo>
                  <a:lnTo>
                    <a:pt x="2479257" y="1593725"/>
                  </a:lnTo>
                  <a:lnTo>
                    <a:pt x="0" y="1593725"/>
                  </a:lnTo>
                  <a:close/>
                </a:path>
              </a:pathLst>
            </a:custGeom>
            <a:blipFill>
              <a:blip r:embed="rId2">
                <a:alphaModFix amt="74000"/>
              </a:blip>
              <a:stretch>
                <a:fillRect l="-11075" r="-11075"/>
              </a:stretch>
            </a:blipFill>
          </p:spPr>
        </p:sp>
      </p:grpSp>
      <p:grpSp>
        <p:nvGrpSpPr>
          <p:cNvPr id="7" name="Group 7"/>
          <p:cNvGrpSpPr/>
          <p:nvPr/>
        </p:nvGrpSpPr>
        <p:grpSpPr>
          <a:xfrm>
            <a:off x="1028700" y="2161410"/>
            <a:ext cx="8426597" cy="6376709"/>
            <a:chOff x="0" y="0"/>
            <a:chExt cx="2219351" cy="1679463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2219351" cy="1679463"/>
            </a:xfrm>
            <a:custGeom>
              <a:avLst/>
              <a:gdLst/>
              <a:ahLst/>
              <a:cxnLst/>
              <a:rect l="l" t="t" r="r" b="b"/>
              <a:pathLst>
                <a:path w="2219351" h="1679463">
                  <a:moveTo>
                    <a:pt x="0" y="0"/>
                  </a:moveTo>
                  <a:lnTo>
                    <a:pt x="2219351" y="0"/>
                  </a:lnTo>
                  <a:lnTo>
                    <a:pt x="2219351" y="1679463"/>
                  </a:lnTo>
                  <a:lnTo>
                    <a:pt x="0" y="1679463"/>
                  </a:lnTo>
                  <a:close/>
                </a:path>
              </a:pathLst>
            </a:custGeom>
            <a:solidFill>
              <a:srgbClr val="E9E94C"/>
            </a:solidFill>
          </p:spPr>
        </p:sp>
        <p:sp>
          <p:nvSpPr>
            <p:cNvPr id="9" name="TextBox 9"/>
            <p:cNvSpPr txBox="1"/>
            <p:nvPr/>
          </p:nvSpPr>
          <p:spPr>
            <a:xfrm>
              <a:off x="0" y="-19050"/>
              <a:ext cx="2219351" cy="169851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874"/>
                </a:lnSpc>
              </a:pPr>
              <a:endParaRPr/>
            </a:p>
          </p:txBody>
        </p:sp>
      </p:grpSp>
      <p:sp>
        <p:nvSpPr>
          <p:cNvPr id="10" name="TextBox 10"/>
          <p:cNvSpPr txBox="1"/>
          <p:nvPr/>
        </p:nvSpPr>
        <p:spPr>
          <a:xfrm>
            <a:off x="1455929" y="2607518"/>
            <a:ext cx="5585199" cy="21622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8400"/>
              </a:lnSpc>
            </a:pPr>
            <a:r>
              <a:rPr lang="en-US" sz="6000" b="1">
                <a:solidFill>
                  <a:srgbClr val="002649"/>
                </a:solidFill>
                <a:latin typeface="Poppins Bold"/>
                <a:ea typeface="Poppins Bold"/>
                <a:cs typeface="Poppins Bold"/>
                <a:sym typeface="Poppins Bold"/>
              </a:rPr>
              <a:t>Electronic courtrooms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1455929" y="5048456"/>
            <a:ext cx="7572140" cy="29667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431799" lvl="1" indent="-215899" algn="just">
              <a:lnSpc>
                <a:spcPts val="2059"/>
              </a:lnSpc>
              <a:spcBef>
                <a:spcPct val="0"/>
              </a:spcBef>
              <a:buFont typeface="Arial"/>
              <a:buChar char="•"/>
            </a:pPr>
            <a:r>
              <a:rPr lang="en-US" sz="1999" b="1" spc="-69" dirty="0">
                <a:solidFill>
                  <a:srgbClr val="002649"/>
                </a:solidFill>
                <a:latin typeface="Poppins Bold"/>
                <a:ea typeface="Poppins Bold"/>
                <a:cs typeface="Poppins Bold"/>
                <a:sym typeface="Poppins Bold"/>
              </a:rPr>
              <a:t>Mod</a:t>
            </a:r>
            <a:r>
              <a:rPr lang="en-US" sz="1999" b="1" u="none" strike="noStrike" spc="-69" dirty="0">
                <a:solidFill>
                  <a:srgbClr val="002649"/>
                </a:solidFill>
                <a:latin typeface="Poppins Bold"/>
                <a:ea typeface="Poppins Bold"/>
                <a:cs typeface="Poppins Bold"/>
                <a:sym typeface="Poppins Bold"/>
              </a:rPr>
              <a:t>ernization of court facilities:</a:t>
            </a:r>
          </a:p>
          <a:p>
            <a:pPr marL="863598" lvl="2" indent="-287866" algn="just">
              <a:lnSpc>
                <a:spcPts val="2059"/>
              </a:lnSpc>
              <a:spcBef>
                <a:spcPct val="0"/>
              </a:spcBef>
              <a:buFont typeface="Arial"/>
              <a:buChar char="⚬"/>
            </a:pPr>
            <a:r>
              <a:rPr lang="en-US" sz="1999" u="none" strike="noStrike" spc="-69" dirty="0">
                <a:solidFill>
                  <a:srgbClr val="002649"/>
                </a:solidFill>
                <a:latin typeface="Poppins"/>
                <a:ea typeface="Poppins"/>
                <a:cs typeface="Poppins"/>
                <a:sym typeface="Poppins"/>
              </a:rPr>
              <a:t>Touchscreens, digital recordings, content sharing</a:t>
            </a:r>
          </a:p>
          <a:p>
            <a:pPr algn="just">
              <a:lnSpc>
                <a:spcPts val="2059"/>
              </a:lnSpc>
              <a:spcBef>
                <a:spcPct val="0"/>
              </a:spcBef>
            </a:pPr>
            <a:endParaRPr lang="en-US" sz="1999" u="none" strike="noStrike" spc="-69" dirty="0">
              <a:solidFill>
                <a:srgbClr val="002649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marL="431799" lvl="1" indent="-215899" algn="just">
              <a:lnSpc>
                <a:spcPts val="2059"/>
              </a:lnSpc>
              <a:spcBef>
                <a:spcPct val="0"/>
              </a:spcBef>
              <a:buFont typeface="Arial"/>
              <a:buChar char="•"/>
            </a:pPr>
            <a:r>
              <a:rPr lang="en-US" sz="1999" b="1" u="none" strike="noStrike" spc="-69" dirty="0">
                <a:solidFill>
                  <a:srgbClr val="002649"/>
                </a:solidFill>
                <a:latin typeface="Poppins Bold"/>
                <a:ea typeface="Poppins Bold"/>
                <a:cs typeface="Poppins Bold"/>
                <a:sym typeface="Poppins Bold"/>
              </a:rPr>
              <a:t>Benefits:</a:t>
            </a:r>
          </a:p>
          <a:p>
            <a:pPr marL="863598" lvl="2" indent="-287866" algn="just">
              <a:lnSpc>
                <a:spcPts val="2059"/>
              </a:lnSpc>
              <a:spcBef>
                <a:spcPct val="0"/>
              </a:spcBef>
              <a:buFont typeface="Arial"/>
              <a:buChar char="⚬"/>
            </a:pPr>
            <a:r>
              <a:rPr lang="en-US" sz="1999" u="none" strike="noStrike" spc="-69" dirty="0">
                <a:solidFill>
                  <a:srgbClr val="002649"/>
                </a:solidFill>
                <a:latin typeface="Poppins"/>
                <a:ea typeface="Poppins"/>
                <a:cs typeface="Poppins"/>
                <a:sym typeface="Poppins"/>
              </a:rPr>
              <a:t>Faster protocolling, reduced administrative burden</a:t>
            </a:r>
          </a:p>
          <a:p>
            <a:pPr marL="863598" lvl="2" indent="-287866" algn="just">
              <a:lnSpc>
                <a:spcPts val="2059"/>
              </a:lnSpc>
              <a:spcBef>
                <a:spcPct val="0"/>
              </a:spcBef>
              <a:buFont typeface="Arial"/>
              <a:buChar char="⚬"/>
            </a:pPr>
            <a:r>
              <a:rPr lang="en-US" sz="1999" u="none" strike="noStrike" spc="-69" dirty="0">
                <a:solidFill>
                  <a:srgbClr val="002649"/>
                </a:solidFill>
                <a:latin typeface="Poppins"/>
                <a:ea typeface="Poppins"/>
                <a:cs typeface="Poppins"/>
                <a:sym typeface="Poppins"/>
              </a:rPr>
              <a:t>Saves several hours weekly per courtroom</a:t>
            </a:r>
          </a:p>
          <a:p>
            <a:pPr algn="just">
              <a:lnSpc>
                <a:spcPts val="2059"/>
              </a:lnSpc>
              <a:spcBef>
                <a:spcPct val="0"/>
              </a:spcBef>
            </a:pPr>
            <a:endParaRPr lang="en-US" sz="1999" u="none" strike="noStrike" spc="-69" dirty="0">
              <a:solidFill>
                <a:srgbClr val="002649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marL="431799" lvl="1" indent="-215899" algn="just">
              <a:lnSpc>
                <a:spcPts val="2059"/>
              </a:lnSpc>
              <a:spcBef>
                <a:spcPct val="0"/>
              </a:spcBef>
              <a:buFont typeface="Arial"/>
              <a:buChar char="•"/>
            </a:pPr>
            <a:r>
              <a:rPr lang="en-US" sz="1999" b="1" u="none" strike="noStrike" spc="-69" dirty="0">
                <a:solidFill>
                  <a:srgbClr val="002649"/>
                </a:solidFill>
                <a:latin typeface="Poppins Bold"/>
                <a:ea typeface="Poppins Bold"/>
                <a:cs typeface="Poppins Bold"/>
                <a:sym typeface="Poppins Bold"/>
              </a:rPr>
              <a:t>Equipment:</a:t>
            </a:r>
            <a:r>
              <a:rPr lang="en-US" sz="1999" u="none" strike="noStrike" spc="-69" dirty="0">
                <a:solidFill>
                  <a:srgbClr val="002649"/>
                </a:solidFill>
                <a:latin typeface="Poppins"/>
                <a:ea typeface="Poppins"/>
                <a:cs typeface="Poppins"/>
                <a:sym typeface="Poppins"/>
              </a:rPr>
              <a:t> </a:t>
            </a:r>
          </a:p>
          <a:p>
            <a:pPr marL="863598" lvl="2" indent="-287866" algn="just">
              <a:lnSpc>
                <a:spcPts val="2059"/>
              </a:lnSpc>
              <a:spcBef>
                <a:spcPct val="0"/>
              </a:spcBef>
              <a:buFont typeface="Arial"/>
              <a:buChar char="⚬"/>
            </a:pPr>
            <a:r>
              <a:rPr lang="en-US" sz="1999" u="none" strike="noStrike" spc="-69" dirty="0">
                <a:solidFill>
                  <a:srgbClr val="002649"/>
                </a:solidFill>
                <a:latin typeface="Poppins"/>
                <a:ea typeface="Poppins"/>
                <a:cs typeface="Poppins"/>
                <a:sym typeface="Poppins"/>
              </a:rPr>
              <a:t>3 standardized room types</a:t>
            </a:r>
            <a:endParaRPr lang="cs-CZ" sz="1999" spc="-69" dirty="0">
              <a:solidFill>
                <a:srgbClr val="002649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marL="575732" lvl="2" algn="just">
              <a:lnSpc>
                <a:spcPts val="2059"/>
              </a:lnSpc>
              <a:spcBef>
                <a:spcPct val="0"/>
              </a:spcBef>
            </a:pPr>
            <a:r>
              <a:rPr lang="cs-CZ" sz="1999" u="none" strike="noStrike" spc="-69" dirty="0">
                <a:solidFill>
                  <a:srgbClr val="002649"/>
                </a:solidFill>
                <a:latin typeface="Poppins"/>
                <a:ea typeface="Poppins"/>
                <a:cs typeface="Poppins"/>
                <a:sym typeface="Poppins"/>
              </a:rPr>
              <a:t>	</a:t>
            </a:r>
            <a:r>
              <a:rPr lang="en-US" sz="1999" u="none" strike="noStrike" spc="-69" dirty="0">
                <a:solidFill>
                  <a:srgbClr val="002649"/>
                </a:solidFill>
                <a:latin typeface="Poppins"/>
                <a:ea typeface="Poppins"/>
                <a:cs typeface="Poppins"/>
                <a:sym typeface="Poppins"/>
              </a:rPr>
              <a:t>(microphone count, recording unit size)</a:t>
            </a:r>
          </a:p>
          <a:p>
            <a:pPr marL="0" lvl="0" indent="0" algn="just">
              <a:lnSpc>
                <a:spcPts val="2059"/>
              </a:lnSpc>
              <a:spcBef>
                <a:spcPct val="0"/>
              </a:spcBef>
            </a:pPr>
            <a:endParaRPr lang="en-US" sz="1999" u="none" strike="noStrike" spc="-69" dirty="0">
              <a:solidFill>
                <a:srgbClr val="002649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9E94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3754233" y="0"/>
            <a:ext cx="4515627" cy="10287000"/>
            <a:chOff x="0" y="0"/>
            <a:chExt cx="1189301" cy="2709333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1189301" cy="2709333"/>
            </a:xfrm>
            <a:custGeom>
              <a:avLst/>
              <a:gdLst/>
              <a:ahLst/>
              <a:cxnLst/>
              <a:rect l="l" t="t" r="r" b="b"/>
              <a:pathLst>
                <a:path w="1189301" h="2709333">
                  <a:moveTo>
                    <a:pt x="0" y="0"/>
                  </a:moveTo>
                  <a:lnTo>
                    <a:pt x="1189301" y="0"/>
                  </a:lnTo>
                  <a:lnTo>
                    <a:pt x="1189301" y="2709333"/>
                  </a:lnTo>
                  <a:lnTo>
                    <a:pt x="0" y="2709333"/>
                  </a:lnTo>
                  <a:close/>
                </a:path>
              </a:pathLst>
            </a:custGeom>
            <a:solidFill>
              <a:srgbClr val="002649"/>
            </a:solidFill>
          </p:spPr>
        </p:sp>
        <p:sp>
          <p:nvSpPr>
            <p:cNvPr id="4" name="TextBox 4"/>
            <p:cNvSpPr txBox="1"/>
            <p:nvPr/>
          </p:nvSpPr>
          <p:spPr>
            <a:xfrm>
              <a:off x="0" y="-19050"/>
              <a:ext cx="1189301" cy="272838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874"/>
                </a:lnSpc>
              </a:pPr>
              <a:endParaRPr/>
            </a:p>
          </p:txBody>
        </p:sp>
      </p:grpSp>
      <p:sp>
        <p:nvSpPr>
          <p:cNvPr id="5" name="Freeform 5" descr="Obsah obrázku interiér, strop  Popis byl vytvořen automaticky"/>
          <p:cNvSpPr/>
          <p:nvPr/>
        </p:nvSpPr>
        <p:spPr>
          <a:xfrm>
            <a:off x="10094591" y="1730183"/>
            <a:ext cx="7319283" cy="7243243"/>
          </a:xfrm>
          <a:custGeom>
            <a:avLst/>
            <a:gdLst/>
            <a:ahLst/>
            <a:cxnLst/>
            <a:rect l="l" t="t" r="r" b="b"/>
            <a:pathLst>
              <a:path w="7319283" h="7243243">
                <a:moveTo>
                  <a:pt x="0" y="0"/>
                </a:moveTo>
                <a:lnTo>
                  <a:pt x="7319283" y="0"/>
                </a:lnTo>
                <a:lnTo>
                  <a:pt x="7319283" y="7243243"/>
                </a:lnTo>
                <a:lnTo>
                  <a:pt x="0" y="7243243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88097" r="-15107" b="-36892"/>
            </a:stretch>
          </a:blipFill>
        </p:spPr>
      </p:sp>
      <p:grpSp>
        <p:nvGrpSpPr>
          <p:cNvPr id="6" name="Group 6"/>
          <p:cNvGrpSpPr/>
          <p:nvPr/>
        </p:nvGrpSpPr>
        <p:grpSpPr>
          <a:xfrm rot="-768723">
            <a:off x="13267049" y="3477663"/>
            <a:ext cx="974367" cy="1045570"/>
            <a:chOff x="0" y="0"/>
            <a:chExt cx="579873" cy="622248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579882" cy="622342"/>
            </a:xfrm>
            <a:custGeom>
              <a:avLst/>
              <a:gdLst/>
              <a:ahLst/>
              <a:cxnLst/>
              <a:rect l="l" t="t" r="r" b="b"/>
              <a:pathLst>
                <a:path w="579882" h="622342">
                  <a:moveTo>
                    <a:pt x="0" y="311195"/>
                  </a:moveTo>
                  <a:cubicBezTo>
                    <a:pt x="0" y="130402"/>
                    <a:pt x="136906" y="0"/>
                    <a:pt x="289941" y="0"/>
                  </a:cubicBezTo>
                  <a:cubicBezTo>
                    <a:pt x="442976" y="0"/>
                    <a:pt x="579882" y="130402"/>
                    <a:pt x="579882" y="311195"/>
                  </a:cubicBezTo>
                  <a:lnTo>
                    <a:pt x="560832" y="311195"/>
                  </a:lnTo>
                  <a:lnTo>
                    <a:pt x="579882" y="311195"/>
                  </a:lnTo>
                  <a:cubicBezTo>
                    <a:pt x="579882" y="491988"/>
                    <a:pt x="442976" y="622342"/>
                    <a:pt x="289941" y="622342"/>
                  </a:cubicBezTo>
                  <a:lnTo>
                    <a:pt x="289941" y="593540"/>
                  </a:lnTo>
                  <a:lnTo>
                    <a:pt x="289941" y="622342"/>
                  </a:lnTo>
                  <a:cubicBezTo>
                    <a:pt x="136906" y="622197"/>
                    <a:pt x="0" y="491988"/>
                    <a:pt x="0" y="311195"/>
                  </a:cubicBezTo>
                  <a:lnTo>
                    <a:pt x="19050" y="311195"/>
                  </a:lnTo>
                  <a:lnTo>
                    <a:pt x="38100" y="311195"/>
                  </a:lnTo>
                  <a:lnTo>
                    <a:pt x="19050" y="311195"/>
                  </a:lnTo>
                  <a:lnTo>
                    <a:pt x="0" y="311195"/>
                  </a:lnTo>
                  <a:moveTo>
                    <a:pt x="38100" y="311195"/>
                  </a:moveTo>
                  <a:cubicBezTo>
                    <a:pt x="38100" y="327158"/>
                    <a:pt x="29591" y="340045"/>
                    <a:pt x="19050" y="340045"/>
                  </a:cubicBezTo>
                  <a:cubicBezTo>
                    <a:pt x="8509" y="340045"/>
                    <a:pt x="0" y="326966"/>
                    <a:pt x="0" y="311195"/>
                  </a:cubicBezTo>
                  <a:cubicBezTo>
                    <a:pt x="0" y="295423"/>
                    <a:pt x="8509" y="282345"/>
                    <a:pt x="19050" y="282345"/>
                  </a:cubicBezTo>
                  <a:cubicBezTo>
                    <a:pt x="29591" y="282345"/>
                    <a:pt x="38100" y="295231"/>
                    <a:pt x="38100" y="311195"/>
                  </a:cubicBezTo>
                  <a:cubicBezTo>
                    <a:pt x="38100" y="442174"/>
                    <a:pt x="143764" y="564690"/>
                    <a:pt x="289941" y="564690"/>
                  </a:cubicBezTo>
                  <a:cubicBezTo>
                    <a:pt x="436118" y="564690"/>
                    <a:pt x="541782" y="442174"/>
                    <a:pt x="541782" y="311195"/>
                  </a:cubicBezTo>
                  <a:cubicBezTo>
                    <a:pt x="541782" y="180216"/>
                    <a:pt x="436118" y="57700"/>
                    <a:pt x="289941" y="57700"/>
                  </a:cubicBezTo>
                  <a:lnTo>
                    <a:pt x="289941" y="28850"/>
                  </a:lnTo>
                  <a:lnTo>
                    <a:pt x="289941" y="57700"/>
                  </a:lnTo>
                  <a:cubicBezTo>
                    <a:pt x="143764" y="57700"/>
                    <a:pt x="38100" y="180216"/>
                    <a:pt x="38100" y="311195"/>
                  </a:cubicBezTo>
                  <a:close/>
                </a:path>
              </a:pathLst>
            </a:custGeom>
            <a:solidFill>
              <a:srgbClr val="FF3131"/>
            </a:solidFill>
          </p:spPr>
        </p:sp>
      </p:grpSp>
      <p:sp>
        <p:nvSpPr>
          <p:cNvPr id="8" name="AutoShape 8"/>
          <p:cNvSpPr/>
          <p:nvPr/>
        </p:nvSpPr>
        <p:spPr>
          <a:xfrm>
            <a:off x="7310530" y="3876950"/>
            <a:ext cx="5686018" cy="123498"/>
          </a:xfrm>
          <a:prstGeom prst="line">
            <a:avLst/>
          </a:prstGeom>
          <a:ln w="38100" cap="rnd">
            <a:solidFill>
              <a:srgbClr val="FF3131"/>
            </a:solidFill>
            <a:prstDash val="solid"/>
            <a:headEnd type="none" w="sm" len="sm"/>
            <a:tailEnd type="triangle" w="lg" len="med"/>
          </a:ln>
        </p:spPr>
      </p:sp>
      <p:sp>
        <p:nvSpPr>
          <p:cNvPr id="9" name="TextBox 9"/>
          <p:cNvSpPr txBox="1"/>
          <p:nvPr/>
        </p:nvSpPr>
        <p:spPr>
          <a:xfrm>
            <a:off x="6345448" y="390511"/>
            <a:ext cx="4709366" cy="10953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8400"/>
              </a:lnSpc>
            </a:pPr>
            <a:r>
              <a:rPr lang="en-US" sz="6000" b="1">
                <a:solidFill>
                  <a:srgbClr val="002649"/>
                </a:solidFill>
                <a:latin typeface="Poppins Bold"/>
                <a:ea typeface="Poppins Bold"/>
                <a:cs typeface="Poppins Bold"/>
                <a:sym typeface="Poppins Bold"/>
              </a:rPr>
              <a:t>Court room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4575287" y="3607710"/>
            <a:ext cx="2735243" cy="5480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2060"/>
              </a:lnSpc>
              <a:spcBef>
                <a:spcPct val="0"/>
              </a:spcBef>
            </a:pPr>
            <a:r>
              <a:rPr lang="en-US" sz="2000" spc="-70">
                <a:solidFill>
                  <a:srgbClr val="002649"/>
                </a:solidFill>
                <a:latin typeface="Poppins"/>
                <a:ea typeface="Poppins"/>
                <a:cs typeface="Poppins"/>
                <a:sym typeface="Poppins"/>
              </a:rPr>
              <a:t>recording information sign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4575287" y="1556826"/>
            <a:ext cx="2735243" cy="2908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2060"/>
              </a:lnSpc>
              <a:spcBef>
                <a:spcPct val="0"/>
              </a:spcBef>
            </a:pPr>
            <a:r>
              <a:rPr lang="en-US" sz="2000" spc="-70">
                <a:solidFill>
                  <a:srgbClr val="002649"/>
                </a:solidFill>
                <a:latin typeface="Poppins"/>
                <a:ea typeface="Poppins"/>
                <a:cs typeface="Poppins"/>
                <a:sym typeface="Poppins"/>
              </a:rPr>
              <a:t>ceiling microphone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4575287" y="5032028"/>
            <a:ext cx="2735243" cy="2908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2060"/>
              </a:lnSpc>
              <a:spcBef>
                <a:spcPct val="0"/>
              </a:spcBef>
            </a:pPr>
            <a:r>
              <a:rPr lang="en-US" sz="2000" spc="-70">
                <a:solidFill>
                  <a:srgbClr val="002649"/>
                </a:solidFill>
                <a:latin typeface="Poppins"/>
                <a:ea typeface="Poppins"/>
                <a:cs typeface="Poppins"/>
                <a:sym typeface="Poppins"/>
              </a:rPr>
              <a:t>speaker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4575287" y="6730490"/>
            <a:ext cx="2735243" cy="2908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2060"/>
              </a:lnSpc>
              <a:spcBef>
                <a:spcPct val="0"/>
              </a:spcBef>
            </a:pPr>
            <a:r>
              <a:rPr lang="en-US" sz="2000" spc="-70">
                <a:solidFill>
                  <a:srgbClr val="002649"/>
                </a:solidFill>
                <a:latin typeface="Poppins"/>
                <a:ea typeface="Poppins"/>
                <a:cs typeface="Poppins"/>
                <a:sym typeface="Poppins"/>
              </a:rPr>
              <a:t>microphone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4575287" y="8881544"/>
            <a:ext cx="2735243" cy="2908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2060"/>
              </a:lnSpc>
              <a:spcBef>
                <a:spcPct val="0"/>
              </a:spcBef>
            </a:pPr>
            <a:r>
              <a:rPr lang="en-US" sz="2000" spc="-70">
                <a:solidFill>
                  <a:srgbClr val="002649"/>
                </a:solidFill>
                <a:latin typeface="Poppins"/>
                <a:ea typeface="Poppins"/>
                <a:cs typeface="Poppins"/>
                <a:sym typeface="Poppins"/>
              </a:rPr>
              <a:t>connecting point</a:t>
            </a:r>
          </a:p>
        </p:txBody>
      </p:sp>
      <p:grpSp>
        <p:nvGrpSpPr>
          <p:cNvPr id="15" name="Group 15"/>
          <p:cNvGrpSpPr/>
          <p:nvPr/>
        </p:nvGrpSpPr>
        <p:grpSpPr>
          <a:xfrm rot="-768723">
            <a:off x="10705375" y="2242056"/>
            <a:ext cx="974367" cy="1045570"/>
            <a:chOff x="0" y="0"/>
            <a:chExt cx="579873" cy="622248"/>
          </a:xfrm>
        </p:grpSpPr>
        <p:sp>
          <p:nvSpPr>
            <p:cNvPr id="16" name="Freeform 16"/>
            <p:cNvSpPr/>
            <p:nvPr/>
          </p:nvSpPr>
          <p:spPr>
            <a:xfrm>
              <a:off x="0" y="0"/>
              <a:ext cx="579882" cy="622342"/>
            </a:xfrm>
            <a:custGeom>
              <a:avLst/>
              <a:gdLst/>
              <a:ahLst/>
              <a:cxnLst/>
              <a:rect l="l" t="t" r="r" b="b"/>
              <a:pathLst>
                <a:path w="579882" h="622342">
                  <a:moveTo>
                    <a:pt x="0" y="311195"/>
                  </a:moveTo>
                  <a:cubicBezTo>
                    <a:pt x="0" y="130402"/>
                    <a:pt x="136906" y="0"/>
                    <a:pt x="289941" y="0"/>
                  </a:cubicBezTo>
                  <a:cubicBezTo>
                    <a:pt x="442976" y="0"/>
                    <a:pt x="579882" y="130402"/>
                    <a:pt x="579882" y="311195"/>
                  </a:cubicBezTo>
                  <a:lnTo>
                    <a:pt x="560832" y="311195"/>
                  </a:lnTo>
                  <a:lnTo>
                    <a:pt x="579882" y="311195"/>
                  </a:lnTo>
                  <a:cubicBezTo>
                    <a:pt x="579882" y="491988"/>
                    <a:pt x="442976" y="622342"/>
                    <a:pt x="289941" y="622342"/>
                  </a:cubicBezTo>
                  <a:lnTo>
                    <a:pt x="289941" y="593540"/>
                  </a:lnTo>
                  <a:lnTo>
                    <a:pt x="289941" y="622342"/>
                  </a:lnTo>
                  <a:cubicBezTo>
                    <a:pt x="136906" y="622197"/>
                    <a:pt x="0" y="491988"/>
                    <a:pt x="0" y="311195"/>
                  </a:cubicBezTo>
                  <a:lnTo>
                    <a:pt x="19050" y="311195"/>
                  </a:lnTo>
                  <a:lnTo>
                    <a:pt x="38100" y="311195"/>
                  </a:lnTo>
                  <a:lnTo>
                    <a:pt x="19050" y="311195"/>
                  </a:lnTo>
                  <a:lnTo>
                    <a:pt x="0" y="311195"/>
                  </a:lnTo>
                  <a:moveTo>
                    <a:pt x="38100" y="311195"/>
                  </a:moveTo>
                  <a:cubicBezTo>
                    <a:pt x="38100" y="327158"/>
                    <a:pt x="29591" y="340045"/>
                    <a:pt x="19050" y="340045"/>
                  </a:cubicBezTo>
                  <a:cubicBezTo>
                    <a:pt x="8509" y="340045"/>
                    <a:pt x="0" y="326966"/>
                    <a:pt x="0" y="311195"/>
                  </a:cubicBezTo>
                  <a:cubicBezTo>
                    <a:pt x="0" y="295423"/>
                    <a:pt x="8509" y="282345"/>
                    <a:pt x="19050" y="282345"/>
                  </a:cubicBezTo>
                  <a:cubicBezTo>
                    <a:pt x="29591" y="282345"/>
                    <a:pt x="38100" y="295231"/>
                    <a:pt x="38100" y="311195"/>
                  </a:cubicBezTo>
                  <a:cubicBezTo>
                    <a:pt x="38100" y="442174"/>
                    <a:pt x="143764" y="564690"/>
                    <a:pt x="289941" y="564690"/>
                  </a:cubicBezTo>
                  <a:cubicBezTo>
                    <a:pt x="436118" y="564690"/>
                    <a:pt x="541782" y="442174"/>
                    <a:pt x="541782" y="311195"/>
                  </a:cubicBezTo>
                  <a:cubicBezTo>
                    <a:pt x="541782" y="180216"/>
                    <a:pt x="436118" y="57700"/>
                    <a:pt x="289941" y="57700"/>
                  </a:cubicBezTo>
                  <a:lnTo>
                    <a:pt x="289941" y="28850"/>
                  </a:lnTo>
                  <a:lnTo>
                    <a:pt x="289941" y="57700"/>
                  </a:lnTo>
                  <a:cubicBezTo>
                    <a:pt x="143764" y="57700"/>
                    <a:pt x="38100" y="180216"/>
                    <a:pt x="38100" y="311195"/>
                  </a:cubicBezTo>
                  <a:close/>
                </a:path>
              </a:pathLst>
            </a:custGeom>
            <a:solidFill>
              <a:srgbClr val="FF3131"/>
            </a:solidFill>
          </p:spPr>
        </p:sp>
      </p:grpSp>
      <p:sp>
        <p:nvSpPr>
          <p:cNvPr id="17" name="AutoShape 17"/>
          <p:cNvSpPr/>
          <p:nvPr/>
        </p:nvSpPr>
        <p:spPr>
          <a:xfrm>
            <a:off x="7310530" y="1697478"/>
            <a:ext cx="3291046" cy="777299"/>
          </a:xfrm>
          <a:prstGeom prst="line">
            <a:avLst/>
          </a:prstGeom>
          <a:ln w="38100" cap="rnd">
            <a:solidFill>
              <a:srgbClr val="FF3131"/>
            </a:solidFill>
            <a:prstDash val="solid"/>
            <a:headEnd type="none" w="sm" len="sm"/>
            <a:tailEnd type="triangle" w="lg" len="med"/>
          </a:ln>
        </p:spPr>
      </p:sp>
      <p:sp>
        <p:nvSpPr>
          <p:cNvPr id="18" name="AutoShape 18"/>
          <p:cNvSpPr/>
          <p:nvPr/>
        </p:nvSpPr>
        <p:spPr>
          <a:xfrm flipV="1">
            <a:off x="7310530" y="4773519"/>
            <a:ext cx="6027221" cy="677120"/>
          </a:xfrm>
          <a:prstGeom prst="line">
            <a:avLst/>
          </a:prstGeom>
          <a:ln w="38100" cap="rnd">
            <a:solidFill>
              <a:srgbClr val="FF3131"/>
            </a:solidFill>
            <a:prstDash val="solid"/>
            <a:headEnd type="none" w="sm" len="sm"/>
            <a:tailEnd type="triangle" w="lg" len="med"/>
          </a:ln>
        </p:spPr>
      </p:sp>
      <p:sp>
        <p:nvSpPr>
          <p:cNvPr id="19" name="AutoShape 19"/>
          <p:cNvSpPr/>
          <p:nvPr/>
        </p:nvSpPr>
        <p:spPr>
          <a:xfrm flipV="1">
            <a:off x="6981118" y="8129136"/>
            <a:ext cx="6182132" cy="916284"/>
          </a:xfrm>
          <a:prstGeom prst="line">
            <a:avLst/>
          </a:prstGeom>
          <a:ln w="38100" cap="rnd">
            <a:solidFill>
              <a:srgbClr val="FF3131"/>
            </a:solidFill>
            <a:prstDash val="solid"/>
            <a:headEnd type="none" w="sm" len="sm"/>
            <a:tailEnd type="triangle" w="lg" len="med"/>
          </a:ln>
        </p:spPr>
      </p:sp>
      <p:sp>
        <p:nvSpPr>
          <p:cNvPr id="20" name="AutoShape 20"/>
          <p:cNvSpPr/>
          <p:nvPr/>
        </p:nvSpPr>
        <p:spPr>
          <a:xfrm>
            <a:off x="7156055" y="6871142"/>
            <a:ext cx="6007194" cy="0"/>
          </a:xfrm>
          <a:prstGeom prst="line">
            <a:avLst/>
          </a:prstGeom>
          <a:ln w="38100" cap="rnd">
            <a:solidFill>
              <a:srgbClr val="FF3131"/>
            </a:solidFill>
            <a:prstDash val="solid"/>
            <a:headEnd type="none" w="sm" len="sm"/>
            <a:tailEnd type="triangle" w="lg" len="med"/>
          </a:ln>
        </p:spPr>
      </p:sp>
      <p:grpSp>
        <p:nvGrpSpPr>
          <p:cNvPr id="21" name="Group 21"/>
          <p:cNvGrpSpPr/>
          <p:nvPr/>
        </p:nvGrpSpPr>
        <p:grpSpPr>
          <a:xfrm rot="-768723">
            <a:off x="13580751" y="4250734"/>
            <a:ext cx="974367" cy="1045570"/>
            <a:chOff x="0" y="0"/>
            <a:chExt cx="579873" cy="622248"/>
          </a:xfrm>
        </p:grpSpPr>
        <p:sp>
          <p:nvSpPr>
            <p:cNvPr id="22" name="Freeform 22"/>
            <p:cNvSpPr/>
            <p:nvPr/>
          </p:nvSpPr>
          <p:spPr>
            <a:xfrm>
              <a:off x="0" y="0"/>
              <a:ext cx="579882" cy="622342"/>
            </a:xfrm>
            <a:custGeom>
              <a:avLst/>
              <a:gdLst/>
              <a:ahLst/>
              <a:cxnLst/>
              <a:rect l="l" t="t" r="r" b="b"/>
              <a:pathLst>
                <a:path w="579882" h="622342">
                  <a:moveTo>
                    <a:pt x="0" y="311195"/>
                  </a:moveTo>
                  <a:cubicBezTo>
                    <a:pt x="0" y="130402"/>
                    <a:pt x="136906" y="0"/>
                    <a:pt x="289941" y="0"/>
                  </a:cubicBezTo>
                  <a:cubicBezTo>
                    <a:pt x="442976" y="0"/>
                    <a:pt x="579882" y="130402"/>
                    <a:pt x="579882" y="311195"/>
                  </a:cubicBezTo>
                  <a:lnTo>
                    <a:pt x="560832" y="311195"/>
                  </a:lnTo>
                  <a:lnTo>
                    <a:pt x="579882" y="311195"/>
                  </a:lnTo>
                  <a:cubicBezTo>
                    <a:pt x="579882" y="491988"/>
                    <a:pt x="442976" y="622342"/>
                    <a:pt x="289941" y="622342"/>
                  </a:cubicBezTo>
                  <a:lnTo>
                    <a:pt x="289941" y="593540"/>
                  </a:lnTo>
                  <a:lnTo>
                    <a:pt x="289941" y="622342"/>
                  </a:lnTo>
                  <a:cubicBezTo>
                    <a:pt x="136906" y="622197"/>
                    <a:pt x="0" y="491988"/>
                    <a:pt x="0" y="311195"/>
                  </a:cubicBezTo>
                  <a:lnTo>
                    <a:pt x="19050" y="311195"/>
                  </a:lnTo>
                  <a:lnTo>
                    <a:pt x="38100" y="311195"/>
                  </a:lnTo>
                  <a:lnTo>
                    <a:pt x="19050" y="311195"/>
                  </a:lnTo>
                  <a:lnTo>
                    <a:pt x="0" y="311195"/>
                  </a:lnTo>
                  <a:moveTo>
                    <a:pt x="38100" y="311195"/>
                  </a:moveTo>
                  <a:cubicBezTo>
                    <a:pt x="38100" y="327158"/>
                    <a:pt x="29591" y="340045"/>
                    <a:pt x="19050" y="340045"/>
                  </a:cubicBezTo>
                  <a:cubicBezTo>
                    <a:pt x="8509" y="340045"/>
                    <a:pt x="0" y="326966"/>
                    <a:pt x="0" y="311195"/>
                  </a:cubicBezTo>
                  <a:cubicBezTo>
                    <a:pt x="0" y="295423"/>
                    <a:pt x="8509" y="282345"/>
                    <a:pt x="19050" y="282345"/>
                  </a:cubicBezTo>
                  <a:cubicBezTo>
                    <a:pt x="29591" y="282345"/>
                    <a:pt x="38100" y="295231"/>
                    <a:pt x="38100" y="311195"/>
                  </a:cubicBezTo>
                  <a:cubicBezTo>
                    <a:pt x="38100" y="442174"/>
                    <a:pt x="143764" y="564690"/>
                    <a:pt x="289941" y="564690"/>
                  </a:cubicBezTo>
                  <a:cubicBezTo>
                    <a:pt x="436118" y="564690"/>
                    <a:pt x="541782" y="442174"/>
                    <a:pt x="541782" y="311195"/>
                  </a:cubicBezTo>
                  <a:cubicBezTo>
                    <a:pt x="541782" y="180216"/>
                    <a:pt x="436118" y="57700"/>
                    <a:pt x="289941" y="57700"/>
                  </a:cubicBezTo>
                  <a:lnTo>
                    <a:pt x="289941" y="28850"/>
                  </a:lnTo>
                  <a:lnTo>
                    <a:pt x="289941" y="57700"/>
                  </a:lnTo>
                  <a:cubicBezTo>
                    <a:pt x="143764" y="57700"/>
                    <a:pt x="38100" y="180216"/>
                    <a:pt x="38100" y="311195"/>
                  </a:cubicBezTo>
                  <a:close/>
                </a:path>
              </a:pathLst>
            </a:custGeom>
            <a:solidFill>
              <a:srgbClr val="FF3131"/>
            </a:solidFill>
          </p:spPr>
        </p:sp>
      </p:grpSp>
      <p:grpSp>
        <p:nvGrpSpPr>
          <p:cNvPr id="23" name="Group 23"/>
          <p:cNvGrpSpPr/>
          <p:nvPr/>
        </p:nvGrpSpPr>
        <p:grpSpPr>
          <a:xfrm rot="-768723">
            <a:off x="13267049" y="6313253"/>
            <a:ext cx="974367" cy="1045570"/>
            <a:chOff x="0" y="0"/>
            <a:chExt cx="579873" cy="622248"/>
          </a:xfrm>
        </p:grpSpPr>
        <p:sp>
          <p:nvSpPr>
            <p:cNvPr id="24" name="Freeform 24"/>
            <p:cNvSpPr/>
            <p:nvPr/>
          </p:nvSpPr>
          <p:spPr>
            <a:xfrm>
              <a:off x="0" y="0"/>
              <a:ext cx="579882" cy="622342"/>
            </a:xfrm>
            <a:custGeom>
              <a:avLst/>
              <a:gdLst/>
              <a:ahLst/>
              <a:cxnLst/>
              <a:rect l="l" t="t" r="r" b="b"/>
              <a:pathLst>
                <a:path w="579882" h="622342">
                  <a:moveTo>
                    <a:pt x="0" y="311195"/>
                  </a:moveTo>
                  <a:cubicBezTo>
                    <a:pt x="0" y="130402"/>
                    <a:pt x="136906" y="0"/>
                    <a:pt x="289941" y="0"/>
                  </a:cubicBezTo>
                  <a:cubicBezTo>
                    <a:pt x="442976" y="0"/>
                    <a:pt x="579882" y="130402"/>
                    <a:pt x="579882" y="311195"/>
                  </a:cubicBezTo>
                  <a:lnTo>
                    <a:pt x="560832" y="311195"/>
                  </a:lnTo>
                  <a:lnTo>
                    <a:pt x="579882" y="311195"/>
                  </a:lnTo>
                  <a:cubicBezTo>
                    <a:pt x="579882" y="491988"/>
                    <a:pt x="442976" y="622342"/>
                    <a:pt x="289941" y="622342"/>
                  </a:cubicBezTo>
                  <a:lnTo>
                    <a:pt x="289941" y="593540"/>
                  </a:lnTo>
                  <a:lnTo>
                    <a:pt x="289941" y="622342"/>
                  </a:lnTo>
                  <a:cubicBezTo>
                    <a:pt x="136906" y="622197"/>
                    <a:pt x="0" y="491988"/>
                    <a:pt x="0" y="311195"/>
                  </a:cubicBezTo>
                  <a:lnTo>
                    <a:pt x="19050" y="311195"/>
                  </a:lnTo>
                  <a:lnTo>
                    <a:pt x="38100" y="311195"/>
                  </a:lnTo>
                  <a:lnTo>
                    <a:pt x="19050" y="311195"/>
                  </a:lnTo>
                  <a:lnTo>
                    <a:pt x="0" y="311195"/>
                  </a:lnTo>
                  <a:moveTo>
                    <a:pt x="38100" y="311195"/>
                  </a:moveTo>
                  <a:cubicBezTo>
                    <a:pt x="38100" y="327158"/>
                    <a:pt x="29591" y="340045"/>
                    <a:pt x="19050" y="340045"/>
                  </a:cubicBezTo>
                  <a:cubicBezTo>
                    <a:pt x="8509" y="340045"/>
                    <a:pt x="0" y="326966"/>
                    <a:pt x="0" y="311195"/>
                  </a:cubicBezTo>
                  <a:cubicBezTo>
                    <a:pt x="0" y="295423"/>
                    <a:pt x="8509" y="282345"/>
                    <a:pt x="19050" y="282345"/>
                  </a:cubicBezTo>
                  <a:cubicBezTo>
                    <a:pt x="29591" y="282345"/>
                    <a:pt x="38100" y="295231"/>
                    <a:pt x="38100" y="311195"/>
                  </a:cubicBezTo>
                  <a:cubicBezTo>
                    <a:pt x="38100" y="442174"/>
                    <a:pt x="143764" y="564690"/>
                    <a:pt x="289941" y="564690"/>
                  </a:cubicBezTo>
                  <a:cubicBezTo>
                    <a:pt x="436118" y="564690"/>
                    <a:pt x="541782" y="442174"/>
                    <a:pt x="541782" y="311195"/>
                  </a:cubicBezTo>
                  <a:cubicBezTo>
                    <a:pt x="541782" y="180216"/>
                    <a:pt x="436118" y="57700"/>
                    <a:pt x="289941" y="57700"/>
                  </a:cubicBezTo>
                  <a:lnTo>
                    <a:pt x="289941" y="28850"/>
                  </a:lnTo>
                  <a:lnTo>
                    <a:pt x="289941" y="57700"/>
                  </a:lnTo>
                  <a:cubicBezTo>
                    <a:pt x="143764" y="57700"/>
                    <a:pt x="38100" y="180216"/>
                    <a:pt x="38100" y="311195"/>
                  </a:cubicBezTo>
                  <a:close/>
                </a:path>
              </a:pathLst>
            </a:custGeom>
            <a:solidFill>
              <a:srgbClr val="FF3131"/>
            </a:solidFill>
          </p:spPr>
        </p:sp>
      </p:grpSp>
      <p:grpSp>
        <p:nvGrpSpPr>
          <p:cNvPr id="25" name="Group 25"/>
          <p:cNvGrpSpPr/>
          <p:nvPr/>
        </p:nvGrpSpPr>
        <p:grpSpPr>
          <a:xfrm rot="-768723">
            <a:off x="13441550" y="7606351"/>
            <a:ext cx="974367" cy="1045570"/>
            <a:chOff x="0" y="0"/>
            <a:chExt cx="579873" cy="622248"/>
          </a:xfrm>
        </p:grpSpPr>
        <p:sp>
          <p:nvSpPr>
            <p:cNvPr id="26" name="Freeform 26"/>
            <p:cNvSpPr/>
            <p:nvPr/>
          </p:nvSpPr>
          <p:spPr>
            <a:xfrm>
              <a:off x="0" y="0"/>
              <a:ext cx="579882" cy="622342"/>
            </a:xfrm>
            <a:custGeom>
              <a:avLst/>
              <a:gdLst/>
              <a:ahLst/>
              <a:cxnLst/>
              <a:rect l="l" t="t" r="r" b="b"/>
              <a:pathLst>
                <a:path w="579882" h="622342">
                  <a:moveTo>
                    <a:pt x="0" y="311195"/>
                  </a:moveTo>
                  <a:cubicBezTo>
                    <a:pt x="0" y="130402"/>
                    <a:pt x="136906" y="0"/>
                    <a:pt x="289941" y="0"/>
                  </a:cubicBezTo>
                  <a:cubicBezTo>
                    <a:pt x="442976" y="0"/>
                    <a:pt x="579882" y="130402"/>
                    <a:pt x="579882" y="311195"/>
                  </a:cubicBezTo>
                  <a:lnTo>
                    <a:pt x="560832" y="311195"/>
                  </a:lnTo>
                  <a:lnTo>
                    <a:pt x="579882" y="311195"/>
                  </a:lnTo>
                  <a:cubicBezTo>
                    <a:pt x="579882" y="491988"/>
                    <a:pt x="442976" y="622342"/>
                    <a:pt x="289941" y="622342"/>
                  </a:cubicBezTo>
                  <a:lnTo>
                    <a:pt x="289941" y="593540"/>
                  </a:lnTo>
                  <a:lnTo>
                    <a:pt x="289941" y="622342"/>
                  </a:lnTo>
                  <a:cubicBezTo>
                    <a:pt x="136906" y="622197"/>
                    <a:pt x="0" y="491988"/>
                    <a:pt x="0" y="311195"/>
                  </a:cubicBezTo>
                  <a:lnTo>
                    <a:pt x="19050" y="311195"/>
                  </a:lnTo>
                  <a:lnTo>
                    <a:pt x="38100" y="311195"/>
                  </a:lnTo>
                  <a:lnTo>
                    <a:pt x="19050" y="311195"/>
                  </a:lnTo>
                  <a:lnTo>
                    <a:pt x="0" y="311195"/>
                  </a:lnTo>
                  <a:moveTo>
                    <a:pt x="38100" y="311195"/>
                  </a:moveTo>
                  <a:cubicBezTo>
                    <a:pt x="38100" y="327158"/>
                    <a:pt x="29591" y="340045"/>
                    <a:pt x="19050" y="340045"/>
                  </a:cubicBezTo>
                  <a:cubicBezTo>
                    <a:pt x="8509" y="340045"/>
                    <a:pt x="0" y="326966"/>
                    <a:pt x="0" y="311195"/>
                  </a:cubicBezTo>
                  <a:cubicBezTo>
                    <a:pt x="0" y="295423"/>
                    <a:pt x="8509" y="282345"/>
                    <a:pt x="19050" y="282345"/>
                  </a:cubicBezTo>
                  <a:cubicBezTo>
                    <a:pt x="29591" y="282345"/>
                    <a:pt x="38100" y="295231"/>
                    <a:pt x="38100" y="311195"/>
                  </a:cubicBezTo>
                  <a:cubicBezTo>
                    <a:pt x="38100" y="442174"/>
                    <a:pt x="143764" y="564690"/>
                    <a:pt x="289941" y="564690"/>
                  </a:cubicBezTo>
                  <a:cubicBezTo>
                    <a:pt x="436118" y="564690"/>
                    <a:pt x="541782" y="442174"/>
                    <a:pt x="541782" y="311195"/>
                  </a:cubicBezTo>
                  <a:cubicBezTo>
                    <a:pt x="541782" y="180216"/>
                    <a:pt x="436118" y="57700"/>
                    <a:pt x="289941" y="57700"/>
                  </a:cubicBezTo>
                  <a:lnTo>
                    <a:pt x="289941" y="28850"/>
                  </a:lnTo>
                  <a:lnTo>
                    <a:pt x="289941" y="57700"/>
                  </a:lnTo>
                  <a:cubicBezTo>
                    <a:pt x="143764" y="57700"/>
                    <a:pt x="38100" y="180216"/>
                    <a:pt x="38100" y="311195"/>
                  </a:cubicBezTo>
                  <a:close/>
                </a:path>
              </a:pathLst>
            </a:custGeom>
            <a:solidFill>
              <a:srgbClr val="FF3131"/>
            </a:solidFill>
          </p:spPr>
        </p:sp>
      </p:grpSp>
      <p:sp>
        <p:nvSpPr>
          <p:cNvPr id="27" name="Freeform 27" descr="Obsah obrázku kolík  Popis byl vytvořen automaticky"/>
          <p:cNvSpPr/>
          <p:nvPr/>
        </p:nvSpPr>
        <p:spPr>
          <a:xfrm>
            <a:off x="2079699" y="322051"/>
            <a:ext cx="2442790" cy="2442790"/>
          </a:xfrm>
          <a:custGeom>
            <a:avLst/>
            <a:gdLst/>
            <a:ahLst/>
            <a:cxnLst/>
            <a:rect l="l" t="t" r="r" b="b"/>
            <a:pathLst>
              <a:path w="2442790" h="2442790">
                <a:moveTo>
                  <a:pt x="0" y="0"/>
                </a:moveTo>
                <a:lnTo>
                  <a:pt x="2442790" y="0"/>
                </a:lnTo>
                <a:lnTo>
                  <a:pt x="2442790" y="2442790"/>
                </a:lnTo>
                <a:lnTo>
                  <a:pt x="0" y="244279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44053" t="-2982" r="-53045" b="-28416"/>
            </a:stretch>
          </a:blipFill>
        </p:spPr>
      </p:sp>
      <p:sp>
        <p:nvSpPr>
          <p:cNvPr id="28" name="Freeform 28" descr="Obsah obrázku text, snímek obrazovky, Písmo, číslo  Popis byl vytvořen automaticky"/>
          <p:cNvSpPr/>
          <p:nvPr/>
        </p:nvSpPr>
        <p:spPr>
          <a:xfrm>
            <a:off x="678450" y="3050591"/>
            <a:ext cx="2137737" cy="1236145"/>
          </a:xfrm>
          <a:custGeom>
            <a:avLst/>
            <a:gdLst/>
            <a:ahLst/>
            <a:cxnLst/>
            <a:rect l="l" t="t" r="r" b="b"/>
            <a:pathLst>
              <a:path w="2137737" h="1236145">
                <a:moveTo>
                  <a:pt x="0" y="0"/>
                </a:moveTo>
                <a:lnTo>
                  <a:pt x="2137737" y="0"/>
                </a:lnTo>
                <a:lnTo>
                  <a:pt x="2137737" y="1236144"/>
                </a:lnTo>
                <a:lnTo>
                  <a:pt x="0" y="1236144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</p:sp>
      <p:sp>
        <p:nvSpPr>
          <p:cNvPr id="29" name="Freeform 29" descr="Obsah obrázku šedé, kruh, černobílá, reproduktor  Popis byl vytvořen automaticky"/>
          <p:cNvSpPr/>
          <p:nvPr/>
        </p:nvSpPr>
        <p:spPr>
          <a:xfrm>
            <a:off x="2347657" y="3867571"/>
            <a:ext cx="2227629" cy="2968467"/>
          </a:xfrm>
          <a:custGeom>
            <a:avLst/>
            <a:gdLst/>
            <a:ahLst/>
            <a:cxnLst/>
            <a:rect l="l" t="t" r="r" b="b"/>
            <a:pathLst>
              <a:path w="2227629" h="2968467">
                <a:moveTo>
                  <a:pt x="0" y="0"/>
                </a:moveTo>
                <a:lnTo>
                  <a:pt x="2227630" y="0"/>
                </a:lnTo>
                <a:lnTo>
                  <a:pt x="2227630" y="2968467"/>
                </a:lnTo>
                <a:lnTo>
                  <a:pt x="0" y="2968467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</p:sp>
      <p:sp>
        <p:nvSpPr>
          <p:cNvPr id="30" name="Freeform 30" descr="Obsah obrázku text, elektronika, kruh, Elektronické zařízení  Popis byl vytvořen automaticky"/>
          <p:cNvSpPr/>
          <p:nvPr/>
        </p:nvSpPr>
        <p:spPr>
          <a:xfrm>
            <a:off x="2910335" y="7206880"/>
            <a:ext cx="1531602" cy="3080120"/>
          </a:xfrm>
          <a:custGeom>
            <a:avLst/>
            <a:gdLst/>
            <a:ahLst/>
            <a:cxnLst/>
            <a:rect l="l" t="t" r="r" b="b"/>
            <a:pathLst>
              <a:path w="1531602" h="3080120">
                <a:moveTo>
                  <a:pt x="0" y="0"/>
                </a:moveTo>
                <a:lnTo>
                  <a:pt x="1531602" y="0"/>
                </a:lnTo>
                <a:lnTo>
                  <a:pt x="1531602" y="3080120"/>
                </a:lnTo>
                <a:lnTo>
                  <a:pt x="0" y="3080120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l="-12" r="-12"/>
            </a:stretch>
          </a:blipFill>
        </p:spPr>
      </p:sp>
      <p:sp>
        <p:nvSpPr>
          <p:cNvPr id="31" name="Freeform 31" descr="Obsah obrázku světlo, měsíc  Popis byl vytvořen automaticky s nízkou mírou spolehlivosti"/>
          <p:cNvSpPr/>
          <p:nvPr/>
        </p:nvSpPr>
        <p:spPr>
          <a:xfrm>
            <a:off x="213648" y="5289912"/>
            <a:ext cx="3087446" cy="3092253"/>
          </a:xfrm>
          <a:custGeom>
            <a:avLst/>
            <a:gdLst/>
            <a:ahLst/>
            <a:cxnLst/>
            <a:rect l="l" t="t" r="r" b="b"/>
            <a:pathLst>
              <a:path w="3087446" h="3092253">
                <a:moveTo>
                  <a:pt x="0" y="0"/>
                </a:moveTo>
                <a:lnTo>
                  <a:pt x="3087446" y="0"/>
                </a:lnTo>
                <a:lnTo>
                  <a:pt x="3087446" y="3092253"/>
                </a:lnTo>
                <a:lnTo>
                  <a:pt x="0" y="3092253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 t="-49758" b="-8"/>
            </a:stretch>
          </a:blipFill>
        </p:spPr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9E94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3754233" y="0"/>
            <a:ext cx="4515627" cy="10287000"/>
            <a:chOff x="0" y="0"/>
            <a:chExt cx="1189301" cy="2709333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1189301" cy="2709333"/>
            </a:xfrm>
            <a:custGeom>
              <a:avLst/>
              <a:gdLst/>
              <a:ahLst/>
              <a:cxnLst/>
              <a:rect l="l" t="t" r="r" b="b"/>
              <a:pathLst>
                <a:path w="1189301" h="2709333">
                  <a:moveTo>
                    <a:pt x="0" y="0"/>
                  </a:moveTo>
                  <a:lnTo>
                    <a:pt x="1189301" y="0"/>
                  </a:lnTo>
                  <a:lnTo>
                    <a:pt x="1189301" y="2709333"/>
                  </a:lnTo>
                  <a:lnTo>
                    <a:pt x="0" y="2709333"/>
                  </a:lnTo>
                  <a:close/>
                </a:path>
              </a:pathLst>
            </a:custGeom>
            <a:solidFill>
              <a:srgbClr val="002649"/>
            </a:solidFill>
          </p:spPr>
        </p:sp>
        <p:sp>
          <p:nvSpPr>
            <p:cNvPr id="4" name="TextBox 4"/>
            <p:cNvSpPr txBox="1"/>
            <p:nvPr/>
          </p:nvSpPr>
          <p:spPr>
            <a:xfrm>
              <a:off x="0" y="-19050"/>
              <a:ext cx="1189301" cy="272838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874"/>
                </a:lnSpc>
              </a:pPr>
              <a:endParaRPr/>
            </a:p>
          </p:txBody>
        </p:sp>
      </p:grpSp>
      <p:sp>
        <p:nvSpPr>
          <p:cNvPr id="5" name="Freeform 5" descr="Obsah obrázku text, počítač, stůl, pracovní stůl  Popis byl vytvořen automaticky"/>
          <p:cNvSpPr/>
          <p:nvPr/>
        </p:nvSpPr>
        <p:spPr>
          <a:xfrm>
            <a:off x="9661923" y="1847656"/>
            <a:ext cx="7783355" cy="7076428"/>
          </a:xfrm>
          <a:custGeom>
            <a:avLst/>
            <a:gdLst/>
            <a:ahLst/>
            <a:cxnLst/>
            <a:rect l="l" t="t" r="r" b="b"/>
            <a:pathLst>
              <a:path w="7783355" h="7076428">
                <a:moveTo>
                  <a:pt x="0" y="0"/>
                </a:moveTo>
                <a:lnTo>
                  <a:pt x="7783355" y="0"/>
                </a:lnTo>
                <a:lnTo>
                  <a:pt x="7783355" y="7076428"/>
                </a:lnTo>
                <a:lnTo>
                  <a:pt x="0" y="7076428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10930" t="-11912" r="-41691" b="-1"/>
            </a:stretch>
          </a:blipFill>
        </p:spPr>
      </p:sp>
      <p:sp>
        <p:nvSpPr>
          <p:cNvPr id="6" name="Freeform 6" descr="Obsah obrázku text, kalkulačka  Popis byl vytvořen automaticky"/>
          <p:cNvSpPr/>
          <p:nvPr/>
        </p:nvSpPr>
        <p:spPr>
          <a:xfrm>
            <a:off x="2047296" y="5757890"/>
            <a:ext cx="2198579" cy="2226505"/>
          </a:xfrm>
          <a:custGeom>
            <a:avLst/>
            <a:gdLst/>
            <a:ahLst/>
            <a:cxnLst/>
            <a:rect l="l" t="t" r="r" b="b"/>
            <a:pathLst>
              <a:path w="2198579" h="2226505">
                <a:moveTo>
                  <a:pt x="0" y="0"/>
                </a:moveTo>
                <a:lnTo>
                  <a:pt x="2198579" y="0"/>
                </a:lnTo>
                <a:lnTo>
                  <a:pt x="2198579" y="2226504"/>
                </a:lnTo>
                <a:lnTo>
                  <a:pt x="0" y="2226504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26783" t="-2475" r="-25120" b="2462"/>
            </a:stretch>
          </a:blipFill>
        </p:spPr>
      </p:sp>
      <p:grpSp>
        <p:nvGrpSpPr>
          <p:cNvPr id="7" name="Group 7"/>
          <p:cNvGrpSpPr/>
          <p:nvPr/>
        </p:nvGrpSpPr>
        <p:grpSpPr>
          <a:xfrm rot="-768723">
            <a:off x="12475433" y="4927854"/>
            <a:ext cx="974367" cy="1045570"/>
            <a:chOff x="0" y="0"/>
            <a:chExt cx="579873" cy="622248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579882" cy="622342"/>
            </a:xfrm>
            <a:custGeom>
              <a:avLst/>
              <a:gdLst/>
              <a:ahLst/>
              <a:cxnLst/>
              <a:rect l="l" t="t" r="r" b="b"/>
              <a:pathLst>
                <a:path w="579882" h="622342">
                  <a:moveTo>
                    <a:pt x="0" y="311195"/>
                  </a:moveTo>
                  <a:cubicBezTo>
                    <a:pt x="0" y="130402"/>
                    <a:pt x="136906" y="0"/>
                    <a:pt x="289941" y="0"/>
                  </a:cubicBezTo>
                  <a:cubicBezTo>
                    <a:pt x="442976" y="0"/>
                    <a:pt x="579882" y="130402"/>
                    <a:pt x="579882" y="311195"/>
                  </a:cubicBezTo>
                  <a:lnTo>
                    <a:pt x="560832" y="311195"/>
                  </a:lnTo>
                  <a:lnTo>
                    <a:pt x="579882" y="311195"/>
                  </a:lnTo>
                  <a:cubicBezTo>
                    <a:pt x="579882" y="491988"/>
                    <a:pt x="442976" y="622342"/>
                    <a:pt x="289941" y="622342"/>
                  </a:cubicBezTo>
                  <a:lnTo>
                    <a:pt x="289941" y="593540"/>
                  </a:lnTo>
                  <a:lnTo>
                    <a:pt x="289941" y="622342"/>
                  </a:lnTo>
                  <a:cubicBezTo>
                    <a:pt x="136906" y="622197"/>
                    <a:pt x="0" y="491988"/>
                    <a:pt x="0" y="311195"/>
                  </a:cubicBezTo>
                  <a:lnTo>
                    <a:pt x="19050" y="311195"/>
                  </a:lnTo>
                  <a:lnTo>
                    <a:pt x="38100" y="311195"/>
                  </a:lnTo>
                  <a:lnTo>
                    <a:pt x="19050" y="311195"/>
                  </a:lnTo>
                  <a:lnTo>
                    <a:pt x="0" y="311195"/>
                  </a:lnTo>
                  <a:moveTo>
                    <a:pt x="38100" y="311195"/>
                  </a:moveTo>
                  <a:cubicBezTo>
                    <a:pt x="38100" y="327158"/>
                    <a:pt x="29591" y="340045"/>
                    <a:pt x="19050" y="340045"/>
                  </a:cubicBezTo>
                  <a:cubicBezTo>
                    <a:pt x="8509" y="340045"/>
                    <a:pt x="0" y="326966"/>
                    <a:pt x="0" y="311195"/>
                  </a:cubicBezTo>
                  <a:cubicBezTo>
                    <a:pt x="0" y="295423"/>
                    <a:pt x="8509" y="282345"/>
                    <a:pt x="19050" y="282345"/>
                  </a:cubicBezTo>
                  <a:cubicBezTo>
                    <a:pt x="29591" y="282345"/>
                    <a:pt x="38100" y="295231"/>
                    <a:pt x="38100" y="311195"/>
                  </a:cubicBezTo>
                  <a:cubicBezTo>
                    <a:pt x="38100" y="442174"/>
                    <a:pt x="143764" y="564690"/>
                    <a:pt x="289941" y="564690"/>
                  </a:cubicBezTo>
                  <a:cubicBezTo>
                    <a:pt x="436118" y="564690"/>
                    <a:pt x="541782" y="442174"/>
                    <a:pt x="541782" y="311195"/>
                  </a:cubicBezTo>
                  <a:cubicBezTo>
                    <a:pt x="541782" y="180216"/>
                    <a:pt x="436118" y="57700"/>
                    <a:pt x="289941" y="57700"/>
                  </a:cubicBezTo>
                  <a:lnTo>
                    <a:pt x="289941" y="28850"/>
                  </a:lnTo>
                  <a:lnTo>
                    <a:pt x="289941" y="57700"/>
                  </a:lnTo>
                  <a:cubicBezTo>
                    <a:pt x="143764" y="57700"/>
                    <a:pt x="38100" y="180216"/>
                    <a:pt x="38100" y="311195"/>
                  </a:cubicBezTo>
                  <a:close/>
                </a:path>
              </a:pathLst>
            </a:custGeom>
            <a:solidFill>
              <a:srgbClr val="FF3131"/>
            </a:solidFill>
          </p:spPr>
        </p:sp>
      </p:grpSp>
      <p:sp>
        <p:nvSpPr>
          <p:cNvPr id="9" name="AutoShape 9"/>
          <p:cNvSpPr/>
          <p:nvPr/>
        </p:nvSpPr>
        <p:spPr>
          <a:xfrm>
            <a:off x="7156055" y="3748376"/>
            <a:ext cx="5151484" cy="1603429"/>
          </a:xfrm>
          <a:prstGeom prst="line">
            <a:avLst/>
          </a:prstGeom>
          <a:ln w="38100" cap="rnd">
            <a:solidFill>
              <a:srgbClr val="FF3131"/>
            </a:solidFill>
            <a:prstDash val="solid"/>
            <a:headEnd type="none" w="sm" len="sm"/>
            <a:tailEnd type="triangle" w="lg" len="med"/>
          </a:ln>
        </p:spPr>
      </p:sp>
      <p:sp>
        <p:nvSpPr>
          <p:cNvPr id="10" name="Freeform 10" descr="Obsah obrázku snímek obrazovky, elektronika  Popis byl vytvořen automaticky"/>
          <p:cNvSpPr/>
          <p:nvPr/>
        </p:nvSpPr>
        <p:spPr>
          <a:xfrm>
            <a:off x="563761" y="471835"/>
            <a:ext cx="3822504" cy="2028102"/>
          </a:xfrm>
          <a:custGeom>
            <a:avLst/>
            <a:gdLst/>
            <a:ahLst/>
            <a:cxnLst/>
            <a:rect l="l" t="t" r="r" b="b"/>
            <a:pathLst>
              <a:path w="3822504" h="2028102">
                <a:moveTo>
                  <a:pt x="0" y="0"/>
                </a:moveTo>
                <a:lnTo>
                  <a:pt x="3822504" y="0"/>
                </a:lnTo>
                <a:lnTo>
                  <a:pt x="3822504" y="2028103"/>
                </a:lnTo>
                <a:lnTo>
                  <a:pt x="0" y="2028103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</p:sp>
      <p:sp>
        <p:nvSpPr>
          <p:cNvPr id="11" name="Freeform 11" descr="Obsah obrázku elektronika, snímek obrazovky, obvod  Popis byl vytvořen automaticky"/>
          <p:cNvSpPr/>
          <p:nvPr/>
        </p:nvSpPr>
        <p:spPr>
          <a:xfrm>
            <a:off x="1254513" y="5105914"/>
            <a:ext cx="2991362" cy="905059"/>
          </a:xfrm>
          <a:custGeom>
            <a:avLst/>
            <a:gdLst/>
            <a:ahLst/>
            <a:cxnLst/>
            <a:rect l="l" t="t" r="r" b="b"/>
            <a:pathLst>
              <a:path w="2991362" h="905059">
                <a:moveTo>
                  <a:pt x="0" y="0"/>
                </a:moveTo>
                <a:lnTo>
                  <a:pt x="2991362" y="0"/>
                </a:lnTo>
                <a:lnTo>
                  <a:pt x="2991362" y="905059"/>
                </a:lnTo>
                <a:lnTo>
                  <a:pt x="0" y="905059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</p:sp>
      <p:sp>
        <p:nvSpPr>
          <p:cNvPr id="12" name="Freeform 12" descr="Obsah obrázku interiér, elektronika, zeď, podlaha  Popis byl vytvořen automaticky"/>
          <p:cNvSpPr/>
          <p:nvPr/>
        </p:nvSpPr>
        <p:spPr>
          <a:xfrm>
            <a:off x="1254513" y="7834217"/>
            <a:ext cx="2591599" cy="2122051"/>
          </a:xfrm>
          <a:custGeom>
            <a:avLst/>
            <a:gdLst/>
            <a:ahLst/>
            <a:cxnLst/>
            <a:rect l="l" t="t" r="r" b="b"/>
            <a:pathLst>
              <a:path w="2591599" h="2122051">
                <a:moveTo>
                  <a:pt x="0" y="0"/>
                </a:moveTo>
                <a:lnTo>
                  <a:pt x="2591598" y="0"/>
                </a:lnTo>
                <a:lnTo>
                  <a:pt x="2591598" y="2122051"/>
                </a:lnTo>
                <a:lnTo>
                  <a:pt x="0" y="2122051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l="-8972" r="-13849" b="-12"/>
            </a:stretch>
          </a:blipFill>
        </p:spPr>
      </p:sp>
      <p:sp>
        <p:nvSpPr>
          <p:cNvPr id="13" name="Freeform 13"/>
          <p:cNvSpPr/>
          <p:nvPr/>
        </p:nvSpPr>
        <p:spPr>
          <a:xfrm>
            <a:off x="563761" y="2636838"/>
            <a:ext cx="3682113" cy="2223076"/>
          </a:xfrm>
          <a:custGeom>
            <a:avLst/>
            <a:gdLst/>
            <a:ahLst/>
            <a:cxnLst/>
            <a:rect l="l" t="t" r="r" b="b"/>
            <a:pathLst>
              <a:path w="3682113" h="2223076">
                <a:moveTo>
                  <a:pt x="0" y="0"/>
                </a:moveTo>
                <a:lnTo>
                  <a:pt x="3682114" y="0"/>
                </a:lnTo>
                <a:lnTo>
                  <a:pt x="3682114" y="2223076"/>
                </a:lnTo>
                <a:lnTo>
                  <a:pt x="0" y="2223076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/>
            </a:stretch>
          </a:blipFill>
        </p:spPr>
      </p:sp>
      <p:sp>
        <p:nvSpPr>
          <p:cNvPr id="14" name="TextBox 14"/>
          <p:cNvSpPr txBox="1"/>
          <p:nvPr/>
        </p:nvSpPr>
        <p:spPr>
          <a:xfrm>
            <a:off x="6345448" y="390511"/>
            <a:ext cx="4709366" cy="10953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8400"/>
              </a:lnSpc>
            </a:pPr>
            <a:r>
              <a:rPr lang="en-US" sz="6000" b="1">
                <a:solidFill>
                  <a:srgbClr val="002649"/>
                </a:solidFill>
                <a:latin typeface="Poppins Bold"/>
                <a:ea typeface="Poppins Bold"/>
                <a:cs typeface="Poppins Bold"/>
                <a:sym typeface="Poppins Bold"/>
              </a:rPr>
              <a:t>Clerk desk</a:t>
            </a:r>
          </a:p>
        </p:txBody>
      </p:sp>
      <p:sp>
        <p:nvSpPr>
          <p:cNvPr id="15" name="TextBox 15"/>
          <p:cNvSpPr txBox="1"/>
          <p:nvPr/>
        </p:nvSpPr>
        <p:spPr>
          <a:xfrm>
            <a:off x="4575287" y="3607710"/>
            <a:ext cx="2735243" cy="2908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2060"/>
              </a:lnSpc>
              <a:spcBef>
                <a:spcPct val="0"/>
              </a:spcBef>
            </a:pPr>
            <a:r>
              <a:rPr lang="en-US" sz="2000" spc="-70">
                <a:solidFill>
                  <a:srgbClr val="002649"/>
                </a:solidFill>
                <a:latin typeface="Poppins"/>
                <a:ea typeface="Poppins"/>
                <a:cs typeface="Poppins"/>
                <a:sym typeface="Poppins"/>
              </a:rPr>
              <a:t>user software</a:t>
            </a:r>
          </a:p>
        </p:txBody>
      </p:sp>
      <p:sp>
        <p:nvSpPr>
          <p:cNvPr id="16" name="TextBox 16"/>
          <p:cNvSpPr txBox="1"/>
          <p:nvPr/>
        </p:nvSpPr>
        <p:spPr>
          <a:xfrm>
            <a:off x="4575287" y="1556826"/>
            <a:ext cx="2735243" cy="2908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2060"/>
              </a:lnSpc>
              <a:spcBef>
                <a:spcPct val="0"/>
              </a:spcBef>
            </a:pPr>
            <a:r>
              <a:rPr lang="en-US" sz="2000" spc="-70">
                <a:solidFill>
                  <a:srgbClr val="002649"/>
                </a:solidFill>
                <a:latin typeface="Poppins"/>
                <a:ea typeface="Poppins"/>
                <a:cs typeface="Poppins"/>
                <a:sym typeface="Poppins"/>
              </a:rPr>
              <a:t>judge control panel</a:t>
            </a:r>
          </a:p>
        </p:txBody>
      </p:sp>
      <p:sp>
        <p:nvSpPr>
          <p:cNvPr id="17" name="TextBox 17"/>
          <p:cNvSpPr txBox="1"/>
          <p:nvPr/>
        </p:nvSpPr>
        <p:spPr>
          <a:xfrm>
            <a:off x="4575287" y="5032028"/>
            <a:ext cx="2735243" cy="106235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060"/>
              </a:lnSpc>
            </a:pPr>
            <a:r>
              <a:rPr lang="en-US" sz="2000" spc="-70">
                <a:solidFill>
                  <a:srgbClr val="002649"/>
                </a:solidFill>
                <a:latin typeface="Poppins"/>
                <a:ea typeface="Poppins"/>
                <a:cs typeface="Poppins"/>
                <a:sym typeface="Poppins"/>
              </a:rPr>
              <a:t>backup recording </a:t>
            </a:r>
          </a:p>
          <a:p>
            <a:pPr algn="ctr">
              <a:lnSpc>
                <a:spcPts val="2060"/>
              </a:lnSpc>
            </a:pPr>
            <a:r>
              <a:rPr lang="en-US" sz="2000" spc="-70">
                <a:solidFill>
                  <a:srgbClr val="002649"/>
                </a:solidFill>
                <a:latin typeface="Poppins"/>
                <a:ea typeface="Poppins"/>
                <a:cs typeface="Poppins"/>
                <a:sym typeface="Poppins"/>
              </a:rPr>
              <a:t>connecting point</a:t>
            </a:r>
          </a:p>
          <a:p>
            <a:pPr algn="ctr">
              <a:lnSpc>
                <a:spcPts val="2060"/>
              </a:lnSpc>
            </a:pPr>
            <a:r>
              <a:rPr lang="en-US" sz="2000" spc="-70">
                <a:solidFill>
                  <a:srgbClr val="002649"/>
                </a:solidFill>
                <a:latin typeface="Poppins"/>
                <a:ea typeface="Poppins"/>
                <a:cs typeface="Poppins"/>
                <a:sym typeface="Poppins"/>
              </a:rPr>
              <a:t>headphones</a:t>
            </a:r>
          </a:p>
          <a:p>
            <a:pPr marL="0" lvl="0" indent="0" algn="ctr">
              <a:lnSpc>
                <a:spcPts val="2060"/>
              </a:lnSpc>
              <a:spcBef>
                <a:spcPct val="0"/>
              </a:spcBef>
            </a:pPr>
            <a:endParaRPr lang="en-US" sz="2000" spc="-70">
              <a:solidFill>
                <a:srgbClr val="002649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18" name="TextBox 18"/>
          <p:cNvSpPr txBox="1"/>
          <p:nvPr/>
        </p:nvSpPr>
        <p:spPr>
          <a:xfrm>
            <a:off x="4575287" y="6730490"/>
            <a:ext cx="2735243" cy="2908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2060"/>
              </a:lnSpc>
              <a:spcBef>
                <a:spcPct val="0"/>
              </a:spcBef>
            </a:pPr>
            <a:r>
              <a:rPr lang="en-US" sz="2000" spc="-70">
                <a:solidFill>
                  <a:srgbClr val="002649"/>
                </a:solidFill>
                <a:latin typeface="Poppins"/>
                <a:ea typeface="Poppins"/>
                <a:cs typeface="Poppins"/>
                <a:sym typeface="Poppins"/>
              </a:rPr>
              <a:t>recorder panel</a:t>
            </a:r>
          </a:p>
        </p:txBody>
      </p:sp>
      <p:sp>
        <p:nvSpPr>
          <p:cNvPr id="19" name="TextBox 19"/>
          <p:cNvSpPr txBox="1"/>
          <p:nvPr/>
        </p:nvSpPr>
        <p:spPr>
          <a:xfrm>
            <a:off x="4575287" y="8881544"/>
            <a:ext cx="2735243" cy="2908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2060"/>
              </a:lnSpc>
              <a:spcBef>
                <a:spcPct val="0"/>
              </a:spcBef>
            </a:pPr>
            <a:r>
              <a:rPr lang="en-US" sz="2000" spc="-70">
                <a:solidFill>
                  <a:srgbClr val="002649"/>
                </a:solidFill>
                <a:latin typeface="Poppins"/>
                <a:ea typeface="Poppins"/>
                <a:cs typeface="Poppins"/>
                <a:sym typeface="Poppins"/>
              </a:rPr>
              <a:t>rack cabinet</a:t>
            </a:r>
          </a:p>
        </p:txBody>
      </p:sp>
      <p:grpSp>
        <p:nvGrpSpPr>
          <p:cNvPr id="20" name="Group 20"/>
          <p:cNvGrpSpPr/>
          <p:nvPr/>
        </p:nvGrpSpPr>
        <p:grpSpPr>
          <a:xfrm rot="-768723">
            <a:off x="15944685" y="4863085"/>
            <a:ext cx="974367" cy="1045570"/>
            <a:chOff x="0" y="0"/>
            <a:chExt cx="579873" cy="622248"/>
          </a:xfrm>
        </p:grpSpPr>
        <p:sp>
          <p:nvSpPr>
            <p:cNvPr id="21" name="Freeform 21"/>
            <p:cNvSpPr/>
            <p:nvPr/>
          </p:nvSpPr>
          <p:spPr>
            <a:xfrm>
              <a:off x="0" y="0"/>
              <a:ext cx="579882" cy="622342"/>
            </a:xfrm>
            <a:custGeom>
              <a:avLst/>
              <a:gdLst/>
              <a:ahLst/>
              <a:cxnLst/>
              <a:rect l="l" t="t" r="r" b="b"/>
              <a:pathLst>
                <a:path w="579882" h="622342">
                  <a:moveTo>
                    <a:pt x="0" y="311195"/>
                  </a:moveTo>
                  <a:cubicBezTo>
                    <a:pt x="0" y="130402"/>
                    <a:pt x="136906" y="0"/>
                    <a:pt x="289941" y="0"/>
                  </a:cubicBezTo>
                  <a:cubicBezTo>
                    <a:pt x="442976" y="0"/>
                    <a:pt x="579882" y="130402"/>
                    <a:pt x="579882" y="311195"/>
                  </a:cubicBezTo>
                  <a:lnTo>
                    <a:pt x="560832" y="311195"/>
                  </a:lnTo>
                  <a:lnTo>
                    <a:pt x="579882" y="311195"/>
                  </a:lnTo>
                  <a:cubicBezTo>
                    <a:pt x="579882" y="491988"/>
                    <a:pt x="442976" y="622342"/>
                    <a:pt x="289941" y="622342"/>
                  </a:cubicBezTo>
                  <a:lnTo>
                    <a:pt x="289941" y="593540"/>
                  </a:lnTo>
                  <a:lnTo>
                    <a:pt x="289941" y="622342"/>
                  </a:lnTo>
                  <a:cubicBezTo>
                    <a:pt x="136906" y="622197"/>
                    <a:pt x="0" y="491988"/>
                    <a:pt x="0" y="311195"/>
                  </a:cubicBezTo>
                  <a:lnTo>
                    <a:pt x="19050" y="311195"/>
                  </a:lnTo>
                  <a:lnTo>
                    <a:pt x="38100" y="311195"/>
                  </a:lnTo>
                  <a:lnTo>
                    <a:pt x="19050" y="311195"/>
                  </a:lnTo>
                  <a:lnTo>
                    <a:pt x="0" y="311195"/>
                  </a:lnTo>
                  <a:moveTo>
                    <a:pt x="38100" y="311195"/>
                  </a:moveTo>
                  <a:cubicBezTo>
                    <a:pt x="38100" y="327158"/>
                    <a:pt x="29591" y="340045"/>
                    <a:pt x="19050" y="340045"/>
                  </a:cubicBezTo>
                  <a:cubicBezTo>
                    <a:pt x="8509" y="340045"/>
                    <a:pt x="0" y="326966"/>
                    <a:pt x="0" y="311195"/>
                  </a:cubicBezTo>
                  <a:cubicBezTo>
                    <a:pt x="0" y="295423"/>
                    <a:pt x="8509" y="282345"/>
                    <a:pt x="19050" y="282345"/>
                  </a:cubicBezTo>
                  <a:cubicBezTo>
                    <a:pt x="29591" y="282345"/>
                    <a:pt x="38100" y="295231"/>
                    <a:pt x="38100" y="311195"/>
                  </a:cubicBezTo>
                  <a:cubicBezTo>
                    <a:pt x="38100" y="442174"/>
                    <a:pt x="143764" y="564690"/>
                    <a:pt x="289941" y="564690"/>
                  </a:cubicBezTo>
                  <a:cubicBezTo>
                    <a:pt x="436118" y="564690"/>
                    <a:pt x="541782" y="442174"/>
                    <a:pt x="541782" y="311195"/>
                  </a:cubicBezTo>
                  <a:cubicBezTo>
                    <a:pt x="541782" y="180216"/>
                    <a:pt x="436118" y="57700"/>
                    <a:pt x="289941" y="57700"/>
                  </a:cubicBezTo>
                  <a:lnTo>
                    <a:pt x="289941" y="28850"/>
                  </a:lnTo>
                  <a:lnTo>
                    <a:pt x="289941" y="57700"/>
                  </a:lnTo>
                  <a:cubicBezTo>
                    <a:pt x="143764" y="57700"/>
                    <a:pt x="38100" y="180216"/>
                    <a:pt x="38100" y="311195"/>
                  </a:cubicBezTo>
                  <a:close/>
                </a:path>
              </a:pathLst>
            </a:custGeom>
            <a:solidFill>
              <a:srgbClr val="FF3131"/>
            </a:solidFill>
          </p:spPr>
        </p:sp>
      </p:grpSp>
      <p:sp>
        <p:nvSpPr>
          <p:cNvPr id="22" name="AutoShape 22"/>
          <p:cNvSpPr/>
          <p:nvPr/>
        </p:nvSpPr>
        <p:spPr>
          <a:xfrm>
            <a:off x="7310530" y="1697478"/>
            <a:ext cx="8530355" cy="3325025"/>
          </a:xfrm>
          <a:prstGeom prst="line">
            <a:avLst/>
          </a:prstGeom>
          <a:ln w="38100" cap="rnd">
            <a:solidFill>
              <a:srgbClr val="FF3131"/>
            </a:solidFill>
            <a:prstDash val="solid"/>
            <a:headEnd type="none" w="sm" len="sm"/>
            <a:tailEnd type="triangle" w="lg" len="med"/>
          </a:ln>
        </p:spPr>
      </p:sp>
      <p:sp>
        <p:nvSpPr>
          <p:cNvPr id="23" name="AutoShape 23"/>
          <p:cNvSpPr/>
          <p:nvPr/>
        </p:nvSpPr>
        <p:spPr>
          <a:xfrm>
            <a:off x="7310530" y="5450639"/>
            <a:ext cx="2710369" cy="831078"/>
          </a:xfrm>
          <a:prstGeom prst="line">
            <a:avLst/>
          </a:prstGeom>
          <a:ln w="38100" cap="rnd">
            <a:solidFill>
              <a:srgbClr val="FF3131"/>
            </a:solidFill>
            <a:prstDash val="solid"/>
            <a:headEnd type="none" w="sm" len="sm"/>
            <a:tailEnd type="triangle" w="lg" len="med"/>
          </a:ln>
        </p:spPr>
      </p:sp>
      <p:sp>
        <p:nvSpPr>
          <p:cNvPr id="24" name="AutoShape 24"/>
          <p:cNvSpPr/>
          <p:nvPr/>
        </p:nvSpPr>
        <p:spPr>
          <a:xfrm flipV="1">
            <a:off x="6981118" y="8452021"/>
            <a:ext cx="3482713" cy="593399"/>
          </a:xfrm>
          <a:prstGeom prst="line">
            <a:avLst/>
          </a:prstGeom>
          <a:ln w="38100" cap="rnd">
            <a:solidFill>
              <a:srgbClr val="FF3131"/>
            </a:solidFill>
            <a:prstDash val="solid"/>
            <a:headEnd type="none" w="sm" len="sm"/>
            <a:tailEnd type="triangle" w="lg" len="med"/>
          </a:ln>
        </p:spPr>
      </p:sp>
      <p:sp>
        <p:nvSpPr>
          <p:cNvPr id="25" name="AutoShape 25"/>
          <p:cNvSpPr/>
          <p:nvPr/>
        </p:nvSpPr>
        <p:spPr>
          <a:xfrm>
            <a:off x="7156055" y="6871142"/>
            <a:ext cx="7357357" cy="0"/>
          </a:xfrm>
          <a:prstGeom prst="line">
            <a:avLst/>
          </a:prstGeom>
          <a:ln w="38100" cap="rnd">
            <a:solidFill>
              <a:srgbClr val="FF3131"/>
            </a:solidFill>
            <a:prstDash val="solid"/>
            <a:headEnd type="none" w="sm" len="sm"/>
            <a:tailEnd type="triangle" w="lg" len="med"/>
          </a:ln>
        </p:spPr>
      </p:sp>
      <p:grpSp>
        <p:nvGrpSpPr>
          <p:cNvPr id="26" name="Group 26"/>
          <p:cNvGrpSpPr/>
          <p:nvPr/>
        </p:nvGrpSpPr>
        <p:grpSpPr>
          <a:xfrm rot="-768723">
            <a:off x="9976647" y="5914450"/>
            <a:ext cx="974367" cy="1045570"/>
            <a:chOff x="0" y="0"/>
            <a:chExt cx="579873" cy="622248"/>
          </a:xfrm>
        </p:grpSpPr>
        <p:sp>
          <p:nvSpPr>
            <p:cNvPr id="27" name="Freeform 27"/>
            <p:cNvSpPr/>
            <p:nvPr/>
          </p:nvSpPr>
          <p:spPr>
            <a:xfrm>
              <a:off x="0" y="0"/>
              <a:ext cx="579882" cy="622342"/>
            </a:xfrm>
            <a:custGeom>
              <a:avLst/>
              <a:gdLst/>
              <a:ahLst/>
              <a:cxnLst/>
              <a:rect l="l" t="t" r="r" b="b"/>
              <a:pathLst>
                <a:path w="579882" h="622342">
                  <a:moveTo>
                    <a:pt x="0" y="311195"/>
                  </a:moveTo>
                  <a:cubicBezTo>
                    <a:pt x="0" y="130402"/>
                    <a:pt x="136906" y="0"/>
                    <a:pt x="289941" y="0"/>
                  </a:cubicBezTo>
                  <a:cubicBezTo>
                    <a:pt x="442976" y="0"/>
                    <a:pt x="579882" y="130402"/>
                    <a:pt x="579882" y="311195"/>
                  </a:cubicBezTo>
                  <a:lnTo>
                    <a:pt x="560832" y="311195"/>
                  </a:lnTo>
                  <a:lnTo>
                    <a:pt x="579882" y="311195"/>
                  </a:lnTo>
                  <a:cubicBezTo>
                    <a:pt x="579882" y="491988"/>
                    <a:pt x="442976" y="622342"/>
                    <a:pt x="289941" y="622342"/>
                  </a:cubicBezTo>
                  <a:lnTo>
                    <a:pt x="289941" y="593540"/>
                  </a:lnTo>
                  <a:lnTo>
                    <a:pt x="289941" y="622342"/>
                  </a:lnTo>
                  <a:cubicBezTo>
                    <a:pt x="136906" y="622197"/>
                    <a:pt x="0" y="491988"/>
                    <a:pt x="0" y="311195"/>
                  </a:cubicBezTo>
                  <a:lnTo>
                    <a:pt x="19050" y="311195"/>
                  </a:lnTo>
                  <a:lnTo>
                    <a:pt x="38100" y="311195"/>
                  </a:lnTo>
                  <a:lnTo>
                    <a:pt x="19050" y="311195"/>
                  </a:lnTo>
                  <a:lnTo>
                    <a:pt x="0" y="311195"/>
                  </a:lnTo>
                  <a:moveTo>
                    <a:pt x="38100" y="311195"/>
                  </a:moveTo>
                  <a:cubicBezTo>
                    <a:pt x="38100" y="327158"/>
                    <a:pt x="29591" y="340045"/>
                    <a:pt x="19050" y="340045"/>
                  </a:cubicBezTo>
                  <a:cubicBezTo>
                    <a:pt x="8509" y="340045"/>
                    <a:pt x="0" y="326966"/>
                    <a:pt x="0" y="311195"/>
                  </a:cubicBezTo>
                  <a:cubicBezTo>
                    <a:pt x="0" y="295423"/>
                    <a:pt x="8509" y="282345"/>
                    <a:pt x="19050" y="282345"/>
                  </a:cubicBezTo>
                  <a:cubicBezTo>
                    <a:pt x="29591" y="282345"/>
                    <a:pt x="38100" y="295231"/>
                    <a:pt x="38100" y="311195"/>
                  </a:cubicBezTo>
                  <a:cubicBezTo>
                    <a:pt x="38100" y="442174"/>
                    <a:pt x="143764" y="564690"/>
                    <a:pt x="289941" y="564690"/>
                  </a:cubicBezTo>
                  <a:cubicBezTo>
                    <a:pt x="436118" y="564690"/>
                    <a:pt x="541782" y="442174"/>
                    <a:pt x="541782" y="311195"/>
                  </a:cubicBezTo>
                  <a:cubicBezTo>
                    <a:pt x="541782" y="180216"/>
                    <a:pt x="436118" y="57700"/>
                    <a:pt x="289941" y="57700"/>
                  </a:cubicBezTo>
                  <a:lnTo>
                    <a:pt x="289941" y="28850"/>
                  </a:lnTo>
                  <a:lnTo>
                    <a:pt x="289941" y="57700"/>
                  </a:lnTo>
                  <a:cubicBezTo>
                    <a:pt x="143764" y="57700"/>
                    <a:pt x="38100" y="180216"/>
                    <a:pt x="38100" y="311195"/>
                  </a:cubicBezTo>
                  <a:close/>
                </a:path>
              </a:pathLst>
            </a:custGeom>
            <a:solidFill>
              <a:srgbClr val="FF3131"/>
            </a:solidFill>
          </p:spPr>
        </p:sp>
      </p:grpSp>
      <p:grpSp>
        <p:nvGrpSpPr>
          <p:cNvPr id="28" name="Group 28"/>
          <p:cNvGrpSpPr/>
          <p:nvPr/>
        </p:nvGrpSpPr>
        <p:grpSpPr>
          <a:xfrm rot="-768723">
            <a:off x="14762718" y="6348357"/>
            <a:ext cx="974367" cy="1045570"/>
            <a:chOff x="0" y="0"/>
            <a:chExt cx="579873" cy="622248"/>
          </a:xfrm>
        </p:grpSpPr>
        <p:sp>
          <p:nvSpPr>
            <p:cNvPr id="29" name="Freeform 29"/>
            <p:cNvSpPr/>
            <p:nvPr/>
          </p:nvSpPr>
          <p:spPr>
            <a:xfrm>
              <a:off x="0" y="0"/>
              <a:ext cx="579882" cy="622342"/>
            </a:xfrm>
            <a:custGeom>
              <a:avLst/>
              <a:gdLst/>
              <a:ahLst/>
              <a:cxnLst/>
              <a:rect l="l" t="t" r="r" b="b"/>
              <a:pathLst>
                <a:path w="579882" h="622342">
                  <a:moveTo>
                    <a:pt x="0" y="311195"/>
                  </a:moveTo>
                  <a:cubicBezTo>
                    <a:pt x="0" y="130402"/>
                    <a:pt x="136906" y="0"/>
                    <a:pt x="289941" y="0"/>
                  </a:cubicBezTo>
                  <a:cubicBezTo>
                    <a:pt x="442976" y="0"/>
                    <a:pt x="579882" y="130402"/>
                    <a:pt x="579882" y="311195"/>
                  </a:cubicBezTo>
                  <a:lnTo>
                    <a:pt x="560832" y="311195"/>
                  </a:lnTo>
                  <a:lnTo>
                    <a:pt x="579882" y="311195"/>
                  </a:lnTo>
                  <a:cubicBezTo>
                    <a:pt x="579882" y="491988"/>
                    <a:pt x="442976" y="622342"/>
                    <a:pt x="289941" y="622342"/>
                  </a:cubicBezTo>
                  <a:lnTo>
                    <a:pt x="289941" y="593540"/>
                  </a:lnTo>
                  <a:lnTo>
                    <a:pt x="289941" y="622342"/>
                  </a:lnTo>
                  <a:cubicBezTo>
                    <a:pt x="136906" y="622197"/>
                    <a:pt x="0" y="491988"/>
                    <a:pt x="0" y="311195"/>
                  </a:cubicBezTo>
                  <a:lnTo>
                    <a:pt x="19050" y="311195"/>
                  </a:lnTo>
                  <a:lnTo>
                    <a:pt x="38100" y="311195"/>
                  </a:lnTo>
                  <a:lnTo>
                    <a:pt x="19050" y="311195"/>
                  </a:lnTo>
                  <a:lnTo>
                    <a:pt x="0" y="311195"/>
                  </a:lnTo>
                  <a:moveTo>
                    <a:pt x="38100" y="311195"/>
                  </a:moveTo>
                  <a:cubicBezTo>
                    <a:pt x="38100" y="327158"/>
                    <a:pt x="29591" y="340045"/>
                    <a:pt x="19050" y="340045"/>
                  </a:cubicBezTo>
                  <a:cubicBezTo>
                    <a:pt x="8509" y="340045"/>
                    <a:pt x="0" y="326966"/>
                    <a:pt x="0" y="311195"/>
                  </a:cubicBezTo>
                  <a:cubicBezTo>
                    <a:pt x="0" y="295423"/>
                    <a:pt x="8509" y="282345"/>
                    <a:pt x="19050" y="282345"/>
                  </a:cubicBezTo>
                  <a:cubicBezTo>
                    <a:pt x="29591" y="282345"/>
                    <a:pt x="38100" y="295231"/>
                    <a:pt x="38100" y="311195"/>
                  </a:cubicBezTo>
                  <a:cubicBezTo>
                    <a:pt x="38100" y="442174"/>
                    <a:pt x="143764" y="564690"/>
                    <a:pt x="289941" y="564690"/>
                  </a:cubicBezTo>
                  <a:cubicBezTo>
                    <a:pt x="436118" y="564690"/>
                    <a:pt x="541782" y="442174"/>
                    <a:pt x="541782" y="311195"/>
                  </a:cubicBezTo>
                  <a:cubicBezTo>
                    <a:pt x="541782" y="180216"/>
                    <a:pt x="436118" y="57700"/>
                    <a:pt x="289941" y="57700"/>
                  </a:cubicBezTo>
                  <a:lnTo>
                    <a:pt x="289941" y="28850"/>
                  </a:lnTo>
                  <a:lnTo>
                    <a:pt x="289941" y="57700"/>
                  </a:lnTo>
                  <a:cubicBezTo>
                    <a:pt x="143764" y="57700"/>
                    <a:pt x="38100" y="180216"/>
                    <a:pt x="38100" y="311195"/>
                  </a:cubicBezTo>
                  <a:close/>
                </a:path>
              </a:pathLst>
            </a:custGeom>
            <a:solidFill>
              <a:srgbClr val="FF3131"/>
            </a:solidFill>
          </p:spPr>
        </p:sp>
      </p:grpSp>
      <p:grpSp>
        <p:nvGrpSpPr>
          <p:cNvPr id="30" name="Group 30"/>
          <p:cNvGrpSpPr/>
          <p:nvPr/>
        </p:nvGrpSpPr>
        <p:grpSpPr>
          <a:xfrm rot="-768723">
            <a:off x="10705375" y="7929236"/>
            <a:ext cx="974367" cy="1045570"/>
            <a:chOff x="0" y="0"/>
            <a:chExt cx="579873" cy="622248"/>
          </a:xfrm>
        </p:grpSpPr>
        <p:sp>
          <p:nvSpPr>
            <p:cNvPr id="31" name="Freeform 31"/>
            <p:cNvSpPr/>
            <p:nvPr/>
          </p:nvSpPr>
          <p:spPr>
            <a:xfrm>
              <a:off x="0" y="0"/>
              <a:ext cx="579882" cy="622342"/>
            </a:xfrm>
            <a:custGeom>
              <a:avLst/>
              <a:gdLst/>
              <a:ahLst/>
              <a:cxnLst/>
              <a:rect l="l" t="t" r="r" b="b"/>
              <a:pathLst>
                <a:path w="579882" h="622342">
                  <a:moveTo>
                    <a:pt x="0" y="311195"/>
                  </a:moveTo>
                  <a:cubicBezTo>
                    <a:pt x="0" y="130402"/>
                    <a:pt x="136906" y="0"/>
                    <a:pt x="289941" y="0"/>
                  </a:cubicBezTo>
                  <a:cubicBezTo>
                    <a:pt x="442976" y="0"/>
                    <a:pt x="579882" y="130402"/>
                    <a:pt x="579882" y="311195"/>
                  </a:cubicBezTo>
                  <a:lnTo>
                    <a:pt x="560832" y="311195"/>
                  </a:lnTo>
                  <a:lnTo>
                    <a:pt x="579882" y="311195"/>
                  </a:lnTo>
                  <a:cubicBezTo>
                    <a:pt x="579882" y="491988"/>
                    <a:pt x="442976" y="622342"/>
                    <a:pt x="289941" y="622342"/>
                  </a:cubicBezTo>
                  <a:lnTo>
                    <a:pt x="289941" y="593540"/>
                  </a:lnTo>
                  <a:lnTo>
                    <a:pt x="289941" y="622342"/>
                  </a:lnTo>
                  <a:cubicBezTo>
                    <a:pt x="136906" y="622197"/>
                    <a:pt x="0" y="491988"/>
                    <a:pt x="0" y="311195"/>
                  </a:cubicBezTo>
                  <a:lnTo>
                    <a:pt x="19050" y="311195"/>
                  </a:lnTo>
                  <a:lnTo>
                    <a:pt x="38100" y="311195"/>
                  </a:lnTo>
                  <a:lnTo>
                    <a:pt x="19050" y="311195"/>
                  </a:lnTo>
                  <a:lnTo>
                    <a:pt x="0" y="311195"/>
                  </a:lnTo>
                  <a:moveTo>
                    <a:pt x="38100" y="311195"/>
                  </a:moveTo>
                  <a:cubicBezTo>
                    <a:pt x="38100" y="327158"/>
                    <a:pt x="29591" y="340045"/>
                    <a:pt x="19050" y="340045"/>
                  </a:cubicBezTo>
                  <a:cubicBezTo>
                    <a:pt x="8509" y="340045"/>
                    <a:pt x="0" y="326966"/>
                    <a:pt x="0" y="311195"/>
                  </a:cubicBezTo>
                  <a:cubicBezTo>
                    <a:pt x="0" y="295423"/>
                    <a:pt x="8509" y="282345"/>
                    <a:pt x="19050" y="282345"/>
                  </a:cubicBezTo>
                  <a:cubicBezTo>
                    <a:pt x="29591" y="282345"/>
                    <a:pt x="38100" y="295231"/>
                    <a:pt x="38100" y="311195"/>
                  </a:cubicBezTo>
                  <a:cubicBezTo>
                    <a:pt x="38100" y="442174"/>
                    <a:pt x="143764" y="564690"/>
                    <a:pt x="289941" y="564690"/>
                  </a:cubicBezTo>
                  <a:cubicBezTo>
                    <a:pt x="436118" y="564690"/>
                    <a:pt x="541782" y="442174"/>
                    <a:pt x="541782" y="311195"/>
                  </a:cubicBezTo>
                  <a:cubicBezTo>
                    <a:pt x="541782" y="180216"/>
                    <a:pt x="436118" y="57700"/>
                    <a:pt x="289941" y="57700"/>
                  </a:cubicBezTo>
                  <a:lnTo>
                    <a:pt x="289941" y="28850"/>
                  </a:lnTo>
                  <a:lnTo>
                    <a:pt x="289941" y="57700"/>
                  </a:lnTo>
                  <a:cubicBezTo>
                    <a:pt x="143764" y="57700"/>
                    <a:pt x="38100" y="180216"/>
                    <a:pt x="38100" y="311195"/>
                  </a:cubicBezTo>
                  <a:close/>
                </a:path>
              </a:pathLst>
            </a:custGeom>
            <a:solidFill>
              <a:srgbClr val="FF3131"/>
            </a:solidFill>
          </p:spPr>
        </p: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grpSp>
        <p:nvGrpSpPr>
          <p:cNvPr id="3" name="Group 3"/>
          <p:cNvGrpSpPr/>
          <p:nvPr/>
        </p:nvGrpSpPr>
        <p:grpSpPr>
          <a:xfrm>
            <a:off x="9616" y="0"/>
            <a:ext cx="4515627" cy="10287000"/>
            <a:chOff x="0" y="0"/>
            <a:chExt cx="1189301" cy="2709333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1189301" cy="2709333"/>
            </a:xfrm>
            <a:custGeom>
              <a:avLst/>
              <a:gdLst/>
              <a:ahLst/>
              <a:cxnLst/>
              <a:rect l="l" t="t" r="r" b="b"/>
              <a:pathLst>
                <a:path w="1189301" h="2709333">
                  <a:moveTo>
                    <a:pt x="0" y="0"/>
                  </a:moveTo>
                  <a:lnTo>
                    <a:pt x="1189301" y="0"/>
                  </a:lnTo>
                  <a:lnTo>
                    <a:pt x="1189301" y="2709333"/>
                  </a:lnTo>
                  <a:lnTo>
                    <a:pt x="0" y="2709333"/>
                  </a:lnTo>
                  <a:close/>
                </a:path>
              </a:pathLst>
            </a:custGeom>
            <a:solidFill>
              <a:srgbClr val="002649"/>
            </a:solidFill>
          </p:spPr>
        </p:sp>
        <p:sp>
          <p:nvSpPr>
            <p:cNvPr id="5" name="TextBox 5"/>
            <p:cNvSpPr txBox="1"/>
            <p:nvPr/>
          </p:nvSpPr>
          <p:spPr>
            <a:xfrm>
              <a:off x="0" y="-19050"/>
              <a:ext cx="1189301" cy="272838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874"/>
                </a:lnSpc>
              </a:pPr>
              <a:endParaRPr/>
            </a:p>
          </p:txBody>
        </p:sp>
      </p:grpSp>
      <p:grpSp>
        <p:nvGrpSpPr>
          <p:cNvPr id="6" name="Group 6"/>
          <p:cNvGrpSpPr/>
          <p:nvPr/>
        </p:nvGrpSpPr>
        <p:grpSpPr>
          <a:xfrm>
            <a:off x="1381216" y="1820491"/>
            <a:ext cx="11562193" cy="7226223"/>
            <a:chOff x="0" y="0"/>
            <a:chExt cx="3045187" cy="1903203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3045187" cy="1903203"/>
            </a:xfrm>
            <a:custGeom>
              <a:avLst/>
              <a:gdLst/>
              <a:ahLst/>
              <a:cxnLst/>
              <a:rect l="l" t="t" r="r" b="b"/>
              <a:pathLst>
                <a:path w="3045187" h="1903203">
                  <a:moveTo>
                    <a:pt x="0" y="0"/>
                  </a:moveTo>
                  <a:lnTo>
                    <a:pt x="3045187" y="0"/>
                  </a:lnTo>
                  <a:lnTo>
                    <a:pt x="3045187" y="1903203"/>
                  </a:lnTo>
                  <a:lnTo>
                    <a:pt x="0" y="1903203"/>
                  </a:lnTo>
                  <a:close/>
                </a:path>
              </a:pathLst>
            </a:custGeom>
            <a:solidFill>
              <a:srgbClr val="E9E94C"/>
            </a:solidFill>
          </p:spPr>
        </p:sp>
        <p:sp>
          <p:nvSpPr>
            <p:cNvPr id="8" name="TextBox 8"/>
            <p:cNvSpPr txBox="1"/>
            <p:nvPr/>
          </p:nvSpPr>
          <p:spPr>
            <a:xfrm>
              <a:off x="0" y="-19050"/>
              <a:ext cx="3045187" cy="192225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874"/>
                </a:lnSpc>
              </a:pPr>
              <a:endParaRPr/>
            </a:p>
          </p:txBody>
        </p:sp>
      </p:grpSp>
      <p:sp>
        <p:nvSpPr>
          <p:cNvPr id="9" name="TextBox 9"/>
          <p:cNvSpPr txBox="1"/>
          <p:nvPr/>
        </p:nvSpPr>
        <p:spPr>
          <a:xfrm>
            <a:off x="1798247" y="2030101"/>
            <a:ext cx="12268257" cy="99271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7758"/>
              </a:lnSpc>
            </a:pPr>
            <a:r>
              <a:rPr lang="en-US" sz="5541" b="1">
                <a:solidFill>
                  <a:srgbClr val="002649"/>
                </a:solidFill>
                <a:latin typeface="Poppins Bold"/>
                <a:ea typeface="Poppins Bold"/>
                <a:cs typeface="Poppins Bold"/>
                <a:sym typeface="Poppins Bold"/>
              </a:rPr>
              <a:t>Videoconferencing Expansion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1681414" y="3375715"/>
            <a:ext cx="11638980" cy="42449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431801" lvl="1" indent="-215900" algn="l">
              <a:lnSpc>
                <a:spcPts val="2800"/>
              </a:lnSpc>
              <a:buFont typeface="Arial"/>
              <a:buChar char="•"/>
            </a:pPr>
            <a:r>
              <a:rPr lang="en-US" sz="2000" b="1" dirty="0">
                <a:solidFill>
                  <a:srgbClr val="002649"/>
                </a:solidFill>
                <a:latin typeface="Poppins Bold"/>
                <a:ea typeface="Poppins Bold"/>
                <a:cs typeface="Poppins Bold"/>
                <a:sym typeface="Poppins Bold"/>
              </a:rPr>
              <a:t>Largest solution in the Czech Republic: </a:t>
            </a:r>
            <a:r>
              <a:rPr lang="en-US" sz="2000" dirty="0">
                <a:solidFill>
                  <a:srgbClr val="002649"/>
                </a:solidFill>
                <a:latin typeface="Poppins"/>
                <a:ea typeface="Poppins"/>
                <a:cs typeface="Poppins"/>
                <a:sym typeface="Poppins"/>
              </a:rPr>
              <a:t>578 devices (170 Polycom, 408 Cisco)</a:t>
            </a:r>
          </a:p>
          <a:p>
            <a:pPr algn="l">
              <a:lnSpc>
                <a:spcPts val="2800"/>
              </a:lnSpc>
            </a:pPr>
            <a:endParaRPr lang="en-US" sz="2000" dirty="0">
              <a:solidFill>
                <a:srgbClr val="002649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marL="431801" lvl="1" indent="-215900" algn="l">
              <a:lnSpc>
                <a:spcPts val="2800"/>
              </a:lnSpc>
              <a:buFont typeface="Arial"/>
              <a:buChar char="•"/>
            </a:pPr>
            <a:r>
              <a:rPr lang="en-US" sz="2000" b="1" dirty="0">
                <a:solidFill>
                  <a:srgbClr val="002649"/>
                </a:solidFill>
                <a:latin typeface="Poppins Bold"/>
                <a:ea typeface="Poppins Bold"/>
                <a:cs typeface="Poppins Bold"/>
                <a:sym typeface="Poppins Bold"/>
              </a:rPr>
              <a:t>Wide Connectivity: </a:t>
            </a:r>
            <a:r>
              <a:rPr lang="en-US" sz="2000" dirty="0">
                <a:solidFill>
                  <a:srgbClr val="002649"/>
                </a:solidFill>
                <a:latin typeface="Poppins"/>
                <a:ea typeface="Poppins"/>
                <a:cs typeface="Poppins"/>
                <a:sym typeface="Poppins"/>
              </a:rPr>
              <a:t>Courts, prisons, police, healthcare/detention facilities</a:t>
            </a:r>
          </a:p>
          <a:p>
            <a:pPr algn="l">
              <a:lnSpc>
                <a:spcPts val="2800"/>
              </a:lnSpc>
            </a:pPr>
            <a:endParaRPr lang="en-US" sz="2000" dirty="0">
              <a:solidFill>
                <a:srgbClr val="002649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marL="431801" lvl="1" indent="-215900" algn="l">
              <a:lnSpc>
                <a:spcPts val="2800"/>
              </a:lnSpc>
              <a:buFont typeface="Arial"/>
              <a:buChar char="•"/>
            </a:pPr>
            <a:r>
              <a:rPr lang="en-US" sz="2000" b="1" dirty="0">
                <a:solidFill>
                  <a:srgbClr val="002649"/>
                </a:solidFill>
                <a:latin typeface="Poppins Bold"/>
                <a:ea typeface="Poppins Bold"/>
                <a:cs typeface="Poppins Bold"/>
                <a:sym typeface="Poppins Bold"/>
              </a:rPr>
              <a:t>Various use cases: </a:t>
            </a:r>
            <a:r>
              <a:rPr lang="en-US" sz="2000" dirty="0">
                <a:solidFill>
                  <a:srgbClr val="002649"/>
                </a:solidFill>
                <a:latin typeface="Poppins"/>
                <a:ea typeface="Poppins"/>
                <a:cs typeface="Poppins"/>
                <a:sym typeface="Poppins"/>
              </a:rPr>
              <a:t>Enables the remote conduct of entire court hearings, whether national or international, with integrated tools for secure document sharing and participant management</a:t>
            </a:r>
          </a:p>
          <a:p>
            <a:pPr algn="l">
              <a:lnSpc>
                <a:spcPts val="2800"/>
              </a:lnSpc>
            </a:pPr>
            <a:endParaRPr lang="en-US" sz="2000" dirty="0">
              <a:solidFill>
                <a:srgbClr val="002649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marL="431801" lvl="1" indent="-215900" algn="l">
              <a:lnSpc>
                <a:spcPts val="2800"/>
              </a:lnSpc>
              <a:buFont typeface="Arial"/>
              <a:buChar char="•"/>
            </a:pPr>
            <a:r>
              <a:rPr lang="en-US" sz="2000" b="1" dirty="0">
                <a:solidFill>
                  <a:srgbClr val="002649"/>
                </a:solidFill>
                <a:latin typeface="Poppins Bold"/>
                <a:ea typeface="Poppins Bold"/>
                <a:cs typeface="Poppins Bold"/>
                <a:sym typeface="Poppins Bold"/>
              </a:rPr>
              <a:t>Equipment: </a:t>
            </a:r>
            <a:r>
              <a:rPr lang="en-US" sz="2000" dirty="0">
                <a:solidFill>
                  <a:srgbClr val="002649"/>
                </a:solidFill>
                <a:latin typeface="Poppins"/>
                <a:ea typeface="Poppins"/>
                <a:cs typeface="Poppins"/>
                <a:sym typeface="Poppins"/>
              </a:rPr>
              <a:t>VTC setups pan-tilt cameras, all-in-one systems, mobile sets</a:t>
            </a:r>
          </a:p>
          <a:p>
            <a:pPr algn="l">
              <a:lnSpc>
                <a:spcPts val="2800"/>
              </a:lnSpc>
            </a:pPr>
            <a:endParaRPr lang="en-US" sz="2000" dirty="0">
              <a:solidFill>
                <a:srgbClr val="002649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marL="431801" lvl="1" indent="-215900" algn="l">
              <a:lnSpc>
                <a:spcPts val="2800"/>
              </a:lnSpc>
              <a:buFont typeface="Arial"/>
              <a:buChar char="•"/>
            </a:pPr>
            <a:r>
              <a:rPr lang="en-US" sz="2000" b="1" dirty="0">
                <a:solidFill>
                  <a:srgbClr val="002649"/>
                </a:solidFill>
                <a:latin typeface="Poppins Bold"/>
                <a:ea typeface="Poppins Bold"/>
                <a:cs typeface="Poppins Bold"/>
                <a:sym typeface="Poppins Bold"/>
              </a:rPr>
              <a:t>Benefits: </a:t>
            </a:r>
            <a:r>
              <a:rPr lang="en-US" sz="2000" dirty="0">
                <a:solidFill>
                  <a:srgbClr val="002649"/>
                </a:solidFill>
                <a:latin typeface="Poppins"/>
                <a:ea typeface="Poppins"/>
                <a:cs typeface="Poppins"/>
                <a:sym typeface="Poppins"/>
              </a:rPr>
              <a:t>Time and cost savings (several hundred thousand EUR annually)</a:t>
            </a:r>
          </a:p>
          <a:p>
            <a:pPr algn="l">
              <a:lnSpc>
                <a:spcPts val="2800"/>
              </a:lnSpc>
            </a:pPr>
            <a:endParaRPr lang="en-US" sz="2000" dirty="0">
              <a:solidFill>
                <a:srgbClr val="002649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11" name="Freeform 11"/>
          <p:cNvSpPr/>
          <p:nvPr/>
        </p:nvSpPr>
        <p:spPr>
          <a:xfrm>
            <a:off x="12265170" y="7455460"/>
            <a:ext cx="2110450" cy="2454012"/>
          </a:xfrm>
          <a:custGeom>
            <a:avLst/>
            <a:gdLst/>
            <a:ahLst/>
            <a:cxnLst/>
            <a:rect l="l" t="t" r="r" b="b"/>
            <a:pathLst>
              <a:path w="2110450" h="2454012">
                <a:moveTo>
                  <a:pt x="0" y="0"/>
                </a:moveTo>
                <a:lnTo>
                  <a:pt x="2110450" y="0"/>
                </a:lnTo>
                <a:lnTo>
                  <a:pt x="2110450" y="2454012"/>
                </a:lnTo>
                <a:lnTo>
                  <a:pt x="0" y="2454012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12" name="TextBox 12"/>
          <p:cNvSpPr txBox="1"/>
          <p:nvPr/>
        </p:nvSpPr>
        <p:spPr>
          <a:xfrm>
            <a:off x="1798247" y="7554015"/>
            <a:ext cx="10751959" cy="13176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499"/>
              </a:lnSpc>
            </a:pPr>
            <a:r>
              <a:rPr lang="en-US" sz="2499" b="1" dirty="0">
                <a:solidFill>
                  <a:srgbClr val="002649"/>
                </a:solidFill>
                <a:latin typeface="Poppins Bold"/>
                <a:ea typeface="Poppins Bold"/>
                <a:cs typeface="Poppins Bold"/>
                <a:sym typeface="Poppins Bold"/>
              </a:rPr>
              <a:t>The estimated operational cost savings for the Ministry of Justice per </a:t>
            </a:r>
            <a:r>
              <a:rPr lang="cs-CZ" sz="2499" b="1" dirty="0">
                <a:solidFill>
                  <a:srgbClr val="002649"/>
                </a:solidFill>
                <a:latin typeface="Poppins Bold"/>
                <a:ea typeface="Poppins Bold"/>
                <a:cs typeface="Poppins Bold"/>
                <a:sym typeface="Poppins Bold"/>
              </a:rPr>
              <a:t>(1) </a:t>
            </a:r>
            <a:r>
              <a:rPr lang="en-US" sz="2499" b="1" dirty="0">
                <a:solidFill>
                  <a:srgbClr val="002649"/>
                </a:solidFill>
                <a:latin typeface="Poppins Bold"/>
                <a:ea typeface="Poppins Bold"/>
                <a:cs typeface="Poppins Bold"/>
                <a:sym typeface="Poppins Bold"/>
              </a:rPr>
              <a:t>operated video conferencing unit amount to approximately EUR 800 per month.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264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9816324" y="0"/>
            <a:ext cx="8471676" cy="10287000"/>
            <a:chOff x="0" y="0"/>
            <a:chExt cx="10213404" cy="12401948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10213404" cy="12401948"/>
            </a:xfrm>
            <a:custGeom>
              <a:avLst/>
              <a:gdLst/>
              <a:ahLst/>
              <a:cxnLst/>
              <a:rect l="l" t="t" r="r" b="b"/>
              <a:pathLst>
                <a:path w="10213404" h="12401948">
                  <a:moveTo>
                    <a:pt x="0" y="0"/>
                  </a:moveTo>
                  <a:lnTo>
                    <a:pt x="10213404" y="0"/>
                  </a:lnTo>
                  <a:lnTo>
                    <a:pt x="10213404" y="12401948"/>
                  </a:lnTo>
                  <a:lnTo>
                    <a:pt x="0" y="12401948"/>
                  </a:lnTo>
                  <a:close/>
                </a:path>
              </a:pathLst>
            </a:custGeom>
            <a:blipFill>
              <a:blip r:embed="rId2"/>
              <a:stretch>
                <a:fillRect l="-57936" r="-57936"/>
              </a:stretch>
            </a:blipFill>
          </p:spPr>
        </p:sp>
      </p:grpSp>
      <p:sp>
        <p:nvSpPr>
          <p:cNvPr id="4" name="TextBox 4"/>
          <p:cNvSpPr txBox="1"/>
          <p:nvPr/>
        </p:nvSpPr>
        <p:spPr>
          <a:xfrm>
            <a:off x="776961" y="474325"/>
            <a:ext cx="10958263" cy="9124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6540"/>
              </a:lnSpc>
            </a:pPr>
            <a:r>
              <a:rPr lang="en-US" sz="6000" b="1">
                <a:solidFill>
                  <a:srgbClr val="E9E94C"/>
                </a:solidFill>
                <a:latin typeface="Poppins Bold"/>
                <a:ea typeface="Poppins Bold"/>
                <a:cs typeface="Poppins Bold"/>
                <a:sym typeface="Poppins Bold"/>
              </a:rPr>
              <a:t>PolPoints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547997" y="3189858"/>
            <a:ext cx="8824967" cy="488835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453390" lvl="1" indent="-226695" algn="just">
              <a:lnSpc>
                <a:spcPts val="2163"/>
              </a:lnSpc>
              <a:spcBef>
                <a:spcPct val="0"/>
              </a:spcBef>
              <a:buFont typeface="Arial"/>
              <a:buChar char="•"/>
            </a:pPr>
            <a:r>
              <a:rPr lang="en-US" sz="2100" spc="-73">
                <a:solidFill>
                  <a:srgbClr val="E9E94C"/>
                </a:solidFill>
                <a:latin typeface="Poppins"/>
                <a:ea typeface="Poppins"/>
                <a:cs typeface="Poppins"/>
                <a:sym typeface="Poppins"/>
              </a:rPr>
              <a:t>41 PolPoints across the country enable onli</a:t>
            </a:r>
            <a:r>
              <a:rPr lang="en-US" sz="2100" u="none" strike="noStrike" spc="-73">
                <a:solidFill>
                  <a:srgbClr val="E9E94C"/>
                </a:solidFill>
                <a:latin typeface="Poppins"/>
                <a:ea typeface="Poppins"/>
                <a:cs typeface="Poppins"/>
                <a:sym typeface="Poppins"/>
              </a:rPr>
              <a:t>ne contact with the police without visiting a station</a:t>
            </a:r>
          </a:p>
          <a:p>
            <a:pPr algn="just">
              <a:lnSpc>
                <a:spcPts val="2163"/>
              </a:lnSpc>
              <a:spcBef>
                <a:spcPct val="0"/>
              </a:spcBef>
            </a:pPr>
            <a:endParaRPr lang="en-US" sz="2100" u="none" strike="noStrike" spc="-73">
              <a:solidFill>
                <a:srgbClr val="E9E94C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marL="453390" lvl="1" indent="-226695" algn="just">
              <a:lnSpc>
                <a:spcPts val="2163"/>
              </a:lnSpc>
              <a:spcBef>
                <a:spcPct val="0"/>
              </a:spcBef>
              <a:buFont typeface="Arial"/>
              <a:buChar char="•"/>
            </a:pPr>
            <a:r>
              <a:rPr lang="en-US" sz="2100" u="none" strike="noStrike" spc="-73">
                <a:solidFill>
                  <a:srgbClr val="E9E94C"/>
                </a:solidFill>
                <a:latin typeface="Poppins"/>
                <a:ea typeface="Poppins"/>
                <a:cs typeface="Poppins"/>
                <a:sym typeface="Poppins"/>
              </a:rPr>
              <a:t>Used for reporting crimes and other unlawful activities, enables to give a testimony during court hearings</a:t>
            </a:r>
          </a:p>
          <a:p>
            <a:pPr algn="just">
              <a:lnSpc>
                <a:spcPts val="2163"/>
              </a:lnSpc>
              <a:spcBef>
                <a:spcPct val="0"/>
              </a:spcBef>
            </a:pPr>
            <a:endParaRPr lang="en-US" sz="2100" u="none" strike="noStrike" spc="-73">
              <a:solidFill>
                <a:srgbClr val="E9E94C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marL="453390" lvl="1" indent="-226695" algn="just">
              <a:lnSpc>
                <a:spcPts val="2163"/>
              </a:lnSpc>
              <a:spcBef>
                <a:spcPct val="0"/>
              </a:spcBef>
              <a:buFont typeface="Arial"/>
              <a:buChar char="•"/>
            </a:pPr>
            <a:r>
              <a:rPr lang="en-US" sz="2100" u="none" strike="noStrike" spc="-73">
                <a:solidFill>
                  <a:srgbClr val="E9E94C"/>
                </a:solidFill>
                <a:latin typeface="Poppins"/>
                <a:ea typeface="Poppins"/>
                <a:cs typeface="Poppins"/>
                <a:sym typeface="Poppins"/>
              </a:rPr>
              <a:t>access options: Terminals at police stations with support of police officer</a:t>
            </a:r>
          </a:p>
          <a:p>
            <a:pPr algn="just">
              <a:lnSpc>
                <a:spcPts val="2163"/>
              </a:lnSpc>
              <a:spcBef>
                <a:spcPct val="0"/>
              </a:spcBef>
            </a:pPr>
            <a:endParaRPr lang="en-US" sz="2100" u="none" strike="noStrike" spc="-73">
              <a:solidFill>
                <a:srgbClr val="E9E94C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marL="453390" lvl="1" indent="-226695" algn="just">
              <a:lnSpc>
                <a:spcPts val="2163"/>
              </a:lnSpc>
              <a:spcBef>
                <a:spcPct val="0"/>
              </a:spcBef>
              <a:buFont typeface="Arial"/>
              <a:buChar char="•"/>
            </a:pPr>
            <a:r>
              <a:rPr lang="en-US" sz="2100" u="none" strike="noStrike" spc="-73">
                <a:solidFill>
                  <a:srgbClr val="E9E94C"/>
                </a:solidFill>
                <a:latin typeface="Poppins"/>
                <a:ea typeface="Poppins"/>
                <a:cs typeface="Poppins"/>
                <a:sym typeface="Poppins"/>
              </a:rPr>
              <a:t>Interviews are conducted via video conferencing, recorded and encrypted and become part of the official case file</a:t>
            </a:r>
          </a:p>
          <a:p>
            <a:pPr algn="just">
              <a:lnSpc>
                <a:spcPts val="2163"/>
              </a:lnSpc>
              <a:spcBef>
                <a:spcPct val="0"/>
              </a:spcBef>
            </a:pPr>
            <a:endParaRPr lang="en-US" sz="2100" u="none" strike="noStrike" spc="-73">
              <a:solidFill>
                <a:srgbClr val="E9E94C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marL="453390" lvl="1" indent="-226695" algn="just">
              <a:lnSpc>
                <a:spcPts val="2163"/>
              </a:lnSpc>
              <a:spcBef>
                <a:spcPct val="0"/>
              </a:spcBef>
              <a:buFont typeface="Arial"/>
              <a:buChar char="•"/>
            </a:pPr>
            <a:r>
              <a:rPr lang="en-US" sz="2100" u="none" strike="noStrike" spc="-73">
                <a:solidFill>
                  <a:srgbClr val="E9E94C"/>
                </a:solidFill>
                <a:latin typeface="Poppins"/>
                <a:ea typeface="Poppins"/>
                <a:cs typeface="Poppins"/>
                <a:sym typeface="Poppins"/>
              </a:rPr>
              <a:t>Aims: protect victims and help citizens with disabilities, reduce administrative burden, and speed up case handling</a:t>
            </a:r>
          </a:p>
          <a:p>
            <a:pPr algn="just">
              <a:lnSpc>
                <a:spcPts val="2163"/>
              </a:lnSpc>
              <a:spcBef>
                <a:spcPct val="0"/>
              </a:spcBef>
            </a:pPr>
            <a:endParaRPr lang="en-US" sz="2100" u="none" strike="noStrike" spc="-73">
              <a:solidFill>
                <a:srgbClr val="E9E94C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marL="453390" lvl="1" indent="-226695" algn="just">
              <a:lnSpc>
                <a:spcPts val="2163"/>
              </a:lnSpc>
              <a:spcBef>
                <a:spcPct val="0"/>
              </a:spcBef>
              <a:buFont typeface="Arial"/>
              <a:buChar char="•"/>
            </a:pPr>
            <a:r>
              <a:rPr lang="en-US" sz="2100" u="none" strike="noStrike" spc="-73">
                <a:solidFill>
                  <a:srgbClr val="E9E94C"/>
                </a:solidFill>
                <a:latin typeface="Poppins"/>
                <a:ea typeface="Poppins"/>
                <a:cs typeface="Poppins"/>
                <a:sym typeface="Poppins"/>
              </a:rPr>
              <a:t>First NGO to use PolPoint: ProFem, allowing clients to report domestic or sexual violence safely and remotely</a:t>
            </a:r>
          </a:p>
          <a:p>
            <a:pPr marL="0" lvl="0" indent="0" algn="just">
              <a:lnSpc>
                <a:spcPts val="2574"/>
              </a:lnSpc>
              <a:spcBef>
                <a:spcPct val="0"/>
              </a:spcBef>
            </a:pPr>
            <a:endParaRPr lang="en-US" sz="2100" u="none" strike="noStrike" spc="-73">
              <a:solidFill>
                <a:srgbClr val="E9E94C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776961" y="1652523"/>
            <a:ext cx="8596003" cy="126111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270"/>
              </a:lnSpc>
            </a:pPr>
            <a:r>
              <a:rPr lang="en-US" sz="3000" b="1">
                <a:solidFill>
                  <a:srgbClr val="E9E94C"/>
                </a:solidFill>
                <a:latin typeface="Poppins Bold"/>
                <a:ea typeface="Poppins Bold"/>
                <a:cs typeface="Poppins Bold"/>
                <a:sym typeface="Poppins Bold"/>
              </a:rPr>
              <a:t>A New Way to Communicate with Courts through the Police VTC solution</a:t>
            </a:r>
          </a:p>
          <a:p>
            <a:pPr algn="l">
              <a:lnSpc>
                <a:spcPts val="3270"/>
              </a:lnSpc>
            </a:pPr>
            <a:endParaRPr lang="en-US" sz="3000" b="1">
              <a:solidFill>
                <a:srgbClr val="E9E94C"/>
              </a:solidFill>
              <a:latin typeface="Poppins Bold"/>
              <a:ea typeface="Poppins Bold"/>
              <a:cs typeface="Poppins Bold"/>
              <a:sym typeface="Poppins Bold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grpSp>
        <p:nvGrpSpPr>
          <p:cNvPr id="3" name="Group 3"/>
          <p:cNvGrpSpPr/>
          <p:nvPr/>
        </p:nvGrpSpPr>
        <p:grpSpPr>
          <a:xfrm>
            <a:off x="0" y="0"/>
            <a:ext cx="4515627" cy="10287000"/>
            <a:chOff x="0" y="0"/>
            <a:chExt cx="1189301" cy="2709333"/>
          </a:xfrm>
        </p:grpSpPr>
        <p:sp>
          <p:nvSpPr>
            <p:cNvPr id="4" name="Freeform 4">
              <a:hlinkClick r:id="rId3" tooltip="https://www.beey.io/en/"/>
            </p:cNvPr>
            <p:cNvSpPr/>
            <p:nvPr/>
          </p:nvSpPr>
          <p:spPr>
            <a:xfrm>
              <a:off x="0" y="0"/>
              <a:ext cx="1189301" cy="2709333"/>
            </a:xfrm>
            <a:custGeom>
              <a:avLst/>
              <a:gdLst/>
              <a:ahLst/>
              <a:cxnLst/>
              <a:rect l="l" t="t" r="r" b="b"/>
              <a:pathLst>
                <a:path w="1189301" h="2709333">
                  <a:moveTo>
                    <a:pt x="0" y="0"/>
                  </a:moveTo>
                  <a:lnTo>
                    <a:pt x="1189301" y="0"/>
                  </a:lnTo>
                  <a:lnTo>
                    <a:pt x="1189301" y="2709333"/>
                  </a:lnTo>
                  <a:lnTo>
                    <a:pt x="0" y="2709333"/>
                  </a:lnTo>
                  <a:close/>
                </a:path>
              </a:pathLst>
            </a:custGeom>
            <a:solidFill>
              <a:srgbClr val="002649"/>
            </a:solidFill>
          </p:spPr>
        </p:sp>
        <p:sp>
          <p:nvSpPr>
            <p:cNvPr id="5" name="TextBox 5"/>
            <p:cNvSpPr txBox="1"/>
            <p:nvPr/>
          </p:nvSpPr>
          <p:spPr>
            <a:xfrm>
              <a:off x="0" y="-19050"/>
              <a:ext cx="1189301" cy="272838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874"/>
                </a:lnSpc>
              </a:pPr>
              <a:endParaRPr/>
            </a:p>
          </p:txBody>
        </p:sp>
      </p:grpSp>
      <p:grpSp>
        <p:nvGrpSpPr>
          <p:cNvPr id="6" name="Group 6"/>
          <p:cNvGrpSpPr/>
          <p:nvPr/>
        </p:nvGrpSpPr>
        <p:grpSpPr>
          <a:xfrm>
            <a:off x="2257814" y="3578219"/>
            <a:ext cx="10144307" cy="6193530"/>
            <a:chOff x="0" y="0"/>
            <a:chExt cx="2671752" cy="1631218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2671752" cy="1631218"/>
            </a:xfrm>
            <a:custGeom>
              <a:avLst/>
              <a:gdLst/>
              <a:ahLst/>
              <a:cxnLst/>
              <a:rect l="l" t="t" r="r" b="b"/>
              <a:pathLst>
                <a:path w="2671752" h="1631218">
                  <a:moveTo>
                    <a:pt x="0" y="0"/>
                  </a:moveTo>
                  <a:lnTo>
                    <a:pt x="2671752" y="0"/>
                  </a:lnTo>
                  <a:lnTo>
                    <a:pt x="2671752" y="1631218"/>
                  </a:lnTo>
                  <a:lnTo>
                    <a:pt x="0" y="1631218"/>
                  </a:lnTo>
                  <a:close/>
                </a:path>
              </a:pathLst>
            </a:custGeom>
            <a:solidFill>
              <a:srgbClr val="E9E94C"/>
            </a:solidFill>
          </p:spPr>
        </p:sp>
        <p:sp>
          <p:nvSpPr>
            <p:cNvPr id="8" name="TextBox 8"/>
            <p:cNvSpPr txBox="1"/>
            <p:nvPr/>
          </p:nvSpPr>
          <p:spPr>
            <a:xfrm>
              <a:off x="0" y="-19050"/>
              <a:ext cx="2671752" cy="1650268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874"/>
                </a:lnSpc>
              </a:pPr>
              <a:endParaRPr/>
            </a:p>
          </p:txBody>
        </p:sp>
      </p:grpSp>
      <p:sp>
        <p:nvSpPr>
          <p:cNvPr id="9" name="Freeform 9"/>
          <p:cNvSpPr/>
          <p:nvPr/>
        </p:nvSpPr>
        <p:spPr>
          <a:xfrm>
            <a:off x="706759" y="2503704"/>
            <a:ext cx="2358739" cy="770521"/>
          </a:xfrm>
          <a:custGeom>
            <a:avLst/>
            <a:gdLst/>
            <a:ahLst/>
            <a:cxnLst/>
            <a:rect l="l" t="t" r="r" b="b"/>
            <a:pathLst>
              <a:path w="2358739" h="770521">
                <a:moveTo>
                  <a:pt x="0" y="0"/>
                </a:moveTo>
                <a:lnTo>
                  <a:pt x="2358739" y="0"/>
                </a:lnTo>
                <a:lnTo>
                  <a:pt x="2358739" y="770521"/>
                </a:lnTo>
                <a:lnTo>
                  <a:pt x="0" y="770521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</p:sp>
      <p:sp>
        <p:nvSpPr>
          <p:cNvPr id="10" name="Freeform 10"/>
          <p:cNvSpPr/>
          <p:nvPr/>
        </p:nvSpPr>
        <p:spPr>
          <a:xfrm>
            <a:off x="706759" y="723900"/>
            <a:ext cx="2777776" cy="1475004"/>
          </a:xfrm>
          <a:custGeom>
            <a:avLst/>
            <a:gdLst/>
            <a:ahLst/>
            <a:cxnLst/>
            <a:rect l="l" t="t" r="r" b="b"/>
            <a:pathLst>
              <a:path w="2777776" h="1475004">
                <a:moveTo>
                  <a:pt x="0" y="0"/>
                </a:moveTo>
                <a:lnTo>
                  <a:pt x="2777777" y="0"/>
                </a:lnTo>
                <a:lnTo>
                  <a:pt x="2777777" y="1475004"/>
                </a:lnTo>
                <a:lnTo>
                  <a:pt x="0" y="1475004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</p:sp>
      <p:sp>
        <p:nvSpPr>
          <p:cNvPr id="11" name="TextBox 11"/>
          <p:cNvSpPr txBox="1"/>
          <p:nvPr/>
        </p:nvSpPr>
        <p:spPr>
          <a:xfrm>
            <a:off x="2941263" y="3927176"/>
            <a:ext cx="9312057" cy="7175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5599"/>
              </a:lnSpc>
            </a:pPr>
            <a:r>
              <a:rPr lang="en-US" sz="3999" b="1">
                <a:solidFill>
                  <a:srgbClr val="002649"/>
                </a:solidFill>
                <a:latin typeface="Poppins Bold"/>
                <a:ea typeface="Poppins Bold"/>
                <a:cs typeface="Poppins Bold"/>
                <a:sym typeface="Poppins Bold"/>
              </a:rPr>
              <a:t>Beey app - automatic transcription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2792462" y="5076825"/>
            <a:ext cx="9609658" cy="49498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431801" lvl="1" indent="-215900" algn="l">
              <a:lnSpc>
                <a:spcPts val="2800"/>
              </a:lnSpc>
              <a:buFont typeface="Arial"/>
              <a:buChar char="•"/>
            </a:pPr>
            <a:r>
              <a:rPr lang="en-US" sz="2000" b="1">
                <a:solidFill>
                  <a:srgbClr val="002649"/>
                </a:solidFill>
                <a:latin typeface="Poppins Bold"/>
                <a:ea typeface="Poppins Bold"/>
                <a:cs typeface="Poppins Bold"/>
                <a:sym typeface="Poppins Bold"/>
              </a:rPr>
              <a:t>Beey: </a:t>
            </a:r>
            <a:r>
              <a:rPr lang="en-US" sz="2000">
                <a:solidFill>
                  <a:srgbClr val="002649"/>
                </a:solidFill>
                <a:latin typeface="Poppins"/>
                <a:ea typeface="Poppins"/>
                <a:cs typeface="Poppins"/>
                <a:sym typeface="Poppins"/>
              </a:rPr>
              <a:t>On-premise system for transcribing audio recordings</a:t>
            </a:r>
          </a:p>
          <a:p>
            <a:pPr algn="l">
              <a:lnSpc>
                <a:spcPts val="2800"/>
              </a:lnSpc>
            </a:pPr>
            <a:endParaRPr lang="en-US" sz="2000">
              <a:solidFill>
                <a:srgbClr val="002649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marL="431801" lvl="1" indent="-215900" algn="l">
              <a:lnSpc>
                <a:spcPts val="2800"/>
              </a:lnSpc>
              <a:buFont typeface="Arial"/>
              <a:buChar char="•"/>
            </a:pPr>
            <a:r>
              <a:rPr lang="en-US" sz="2000" b="1">
                <a:solidFill>
                  <a:srgbClr val="002649"/>
                </a:solidFill>
                <a:latin typeface="Poppins Bold"/>
                <a:ea typeface="Poppins Bold"/>
                <a:cs typeface="Poppins Bold"/>
                <a:sym typeface="Poppins Bold"/>
              </a:rPr>
              <a:t>Security: </a:t>
            </a:r>
            <a:r>
              <a:rPr lang="en-US" sz="2000">
                <a:solidFill>
                  <a:srgbClr val="002649"/>
                </a:solidFill>
                <a:latin typeface="Poppins"/>
                <a:ea typeface="Poppins"/>
                <a:cs typeface="Poppins"/>
                <a:sym typeface="Poppins"/>
              </a:rPr>
              <a:t>No internet access, eliminating data leak risks</a:t>
            </a:r>
          </a:p>
          <a:p>
            <a:pPr algn="l">
              <a:lnSpc>
                <a:spcPts val="2800"/>
              </a:lnSpc>
            </a:pPr>
            <a:endParaRPr lang="en-US" sz="2000">
              <a:solidFill>
                <a:srgbClr val="002649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marL="431801" lvl="1" indent="-215900" algn="l">
              <a:lnSpc>
                <a:spcPts val="2800"/>
              </a:lnSpc>
              <a:buFont typeface="Arial"/>
              <a:buChar char="•"/>
            </a:pPr>
            <a:r>
              <a:rPr lang="en-US" sz="2000" b="1">
                <a:solidFill>
                  <a:srgbClr val="002649"/>
                </a:solidFill>
                <a:latin typeface="Poppins Bold"/>
                <a:ea typeface="Poppins Bold"/>
                <a:cs typeface="Poppins Bold"/>
                <a:sym typeface="Poppins Bold"/>
              </a:rPr>
              <a:t>Use: </a:t>
            </a:r>
            <a:r>
              <a:rPr lang="en-US" sz="2000">
                <a:solidFill>
                  <a:srgbClr val="002649"/>
                </a:solidFill>
                <a:latin typeface="Poppins"/>
                <a:ea typeface="Poppins"/>
                <a:cs typeface="Poppins"/>
                <a:sym typeface="Poppins"/>
              </a:rPr>
              <a:t>Rapid processing of recordings for protocolling</a:t>
            </a:r>
          </a:p>
          <a:p>
            <a:pPr algn="l">
              <a:lnSpc>
                <a:spcPts val="2800"/>
              </a:lnSpc>
            </a:pPr>
            <a:endParaRPr lang="en-US" sz="2000">
              <a:solidFill>
                <a:srgbClr val="002649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marL="431801" lvl="1" indent="-215900" algn="l">
              <a:lnSpc>
                <a:spcPts val="2800"/>
              </a:lnSpc>
              <a:buFont typeface="Arial"/>
              <a:buChar char="•"/>
            </a:pPr>
            <a:r>
              <a:rPr lang="en-US" sz="2000" b="1">
                <a:solidFill>
                  <a:srgbClr val="002649"/>
                </a:solidFill>
                <a:latin typeface="Poppins Bold"/>
                <a:ea typeface="Poppins Bold"/>
                <a:cs typeface="Poppins Bold"/>
                <a:sym typeface="Poppins Bold"/>
              </a:rPr>
              <a:t>Integration with Remark: </a:t>
            </a:r>
            <a:r>
              <a:rPr lang="en-US" sz="2000">
                <a:solidFill>
                  <a:srgbClr val="002649"/>
                </a:solidFill>
                <a:latin typeface="Poppins"/>
                <a:ea typeface="Poppins"/>
                <a:cs typeface="Poppins"/>
                <a:sym typeface="Poppins"/>
              </a:rPr>
              <a:t>Automated protocolling (completion by August 2025)</a:t>
            </a:r>
          </a:p>
          <a:p>
            <a:pPr algn="l">
              <a:lnSpc>
                <a:spcPts val="2800"/>
              </a:lnSpc>
            </a:pPr>
            <a:endParaRPr lang="en-US" sz="2000">
              <a:solidFill>
                <a:srgbClr val="002649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marL="431801" lvl="1" indent="-215900" algn="l">
              <a:lnSpc>
                <a:spcPts val="2800"/>
              </a:lnSpc>
              <a:buFont typeface="Arial"/>
              <a:buChar char="•"/>
            </a:pPr>
            <a:r>
              <a:rPr lang="en-US" sz="2000" b="1">
                <a:solidFill>
                  <a:srgbClr val="002649"/>
                </a:solidFill>
                <a:latin typeface="Poppins Bold"/>
                <a:ea typeface="Poppins Bold"/>
                <a:cs typeface="Poppins Bold"/>
                <a:sym typeface="Poppins Bold"/>
              </a:rPr>
              <a:t>Lessons learned: </a:t>
            </a:r>
            <a:r>
              <a:rPr lang="en-US" sz="2000">
                <a:solidFill>
                  <a:srgbClr val="002649"/>
                </a:solidFill>
                <a:latin typeface="Poppins"/>
                <a:ea typeface="Poppins"/>
                <a:cs typeface="Poppins"/>
                <a:sym typeface="Poppins"/>
              </a:rPr>
              <a:t>It is essential to provide training for court personnel</a:t>
            </a:r>
          </a:p>
          <a:p>
            <a:pPr algn="l">
              <a:lnSpc>
                <a:spcPts val="2800"/>
              </a:lnSpc>
            </a:pPr>
            <a:endParaRPr lang="en-US" sz="2000">
              <a:solidFill>
                <a:srgbClr val="002649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marL="431801" lvl="1" indent="-215900" algn="l">
              <a:lnSpc>
                <a:spcPts val="2800"/>
              </a:lnSpc>
              <a:buFont typeface="Arial"/>
              <a:buChar char="•"/>
            </a:pPr>
            <a:r>
              <a:rPr lang="en-US" sz="2000" b="1">
                <a:solidFill>
                  <a:srgbClr val="002649"/>
                </a:solidFill>
                <a:latin typeface="Poppins Bold"/>
                <a:ea typeface="Poppins Bold"/>
                <a:cs typeface="Poppins Bold"/>
                <a:sym typeface="Poppins Bold"/>
              </a:rPr>
              <a:t>Website: </a:t>
            </a:r>
            <a:r>
              <a:rPr lang="en-US" sz="2000">
                <a:solidFill>
                  <a:srgbClr val="002649"/>
                </a:solidFill>
                <a:latin typeface="Poppins"/>
                <a:ea typeface="Poppins"/>
                <a:cs typeface="Poppins"/>
                <a:sym typeface="Poppins"/>
              </a:rPr>
              <a:t>www.beey.io</a:t>
            </a:r>
          </a:p>
          <a:p>
            <a:pPr algn="l">
              <a:lnSpc>
                <a:spcPts val="2800"/>
              </a:lnSpc>
            </a:pPr>
            <a:endParaRPr lang="en-US" sz="2000">
              <a:solidFill>
                <a:srgbClr val="002649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algn="l">
              <a:lnSpc>
                <a:spcPts val="2800"/>
              </a:lnSpc>
            </a:pPr>
            <a:endParaRPr lang="en-US" sz="2000">
              <a:solidFill>
                <a:srgbClr val="002649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</TotalTime>
  <Words>598</Words>
  <Application>Microsoft Office PowerPoint</Application>
  <PresentationFormat>Vlastní</PresentationFormat>
  <Paragraphs>115</Paragraphs>
  <Slides>12</Slides>
  <Notes>0</Notes>
  <HiddenSlides>0</HiddenSlides>
  <MMClips>1</MMClips>
  <ScaleCrop>false</ScaleCrop>
  <HeadingPairs>
    <vt:vector size="6" baseType="variant">
      <vt:variant>
        <vt:lpstr>Použitá písma</vt:lpstr>
      </vt:variant>
      <vt:variant>
        <vt:i4>4</vt:i4>
      </vt:variant>
      <vt:variant>
        <vt:lpstr>Motiv</vt:lpstr>
      </vt:variant>
      <vt:variant>
        <vt:i4>1</vt:i4>
      </vt:variant>
      <vt:variant>
        <vt:lpstr>Nadpisy snímků</vt:lpstr>
      </vt:variant>
      <vt:variant>
        <vt:i4>12</vt:i4>
      </vt:variant>
    </vt:vector>
  </HeadingPairs>
  <TitlesOfParts>
    <vt:vector size="17" baseType="lpstr">
      <vt:lpstr>Poppins Bold</vt:lpstr>
      <vt:lpstr>Calibri</vt:lpstr>
      <vt:lpstr>Arial</vt:lpstr>
      <vt:lpstr>Poppins</vt:lpstr>
      <vt:lpstr>Office Theme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Czech Experience in Videoconferencing in Justice</dc:title>
  <dc:creator>Jan Placek</dc:creator>
  <cp:lastModifiedBy>Jan Placek</cp:lastModifiedBy>
  <cp:revision>2</cp:revision>
  <dcterms:created xsi:type="dcterms:W3CDTF">2006-08-16T00:00:00Z</dcterms:created>
  <dcterms:modified xsi:type="dcterms:W3CDTF">2025-09-17T06:40:52Z</dcterms:modified>
  <dc:identifier>DAGncXplKWs</dc:identifier>
</cp:coreProperties>
</file>